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22"/>
  </p:notesMasterIdLst>
  <p:handoutMasterIdLst>
    <p:handoutMasterId r:id="rId23"/>
  </p:handoutMasterIdLst>
  <p:sldIdLst>
    <p:sldId id="257" r:id="rId2"/>
    <p:sldId id="258" r:id="rId3"/>
    <p:sldId id="259" r:id="rId4"/>
    <p:sldId id="261" r:id="rId5"/>
    <p:sldId id="260" r:id="rId6"/>
    <p:sldId id="267" r:id="rId7"/>
    <p:sldId id="268" r:id="rId8"/>
    <p:sldId id="269" r:id="rId9"/>
    <p:sldId id="262" r:id="rId10"/>
    <p:sldId id="270" r:id="rId11"/>
    <p:sldId id="263" r:id="rId12"/>
    <p:sldId id="271" r:id="rId13"/>
    <p:sldId id="272" r:id="rId14"/>
    <p:sldId id="273" r:id="rId15"/>
    <p:sldId id="264" r:id="rId16"/>
    <p:sldId id="275" r:id="rId17"/>
    <p:sldId id="276" r:id="rId18"/>
    <p:sldId id="277" r:id="rId19"/>
    <p:sldId id="266" r:id="rId20"/>
    <p:sldId id="274" r:id="rId21"/>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C766"/>
    <a:srgbClr val="6DB6AB"/>
    <a:srgbClr val="01999C"/>
    <a:srgbClr val="00AFCC"/>
    <a:srgbClr val="595959"/>
    <a:srgbClr val="5858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815" autoAdjust="0"/>
    <p:restoredTop sz="94660"/>
  </p:normalViewPr>
  <p:slideViewPr>
    <p:cSldViewPr snapToGrid="0" showGuides="1">
      <p:cViewPr varScale="1">
        <p:scale>
          <a:sx n="114" d="100"/>
          <a:sy n="114" d="100"/>
        </p:scale>
        <p:origin x="1800" y="114"/>
      </p:cViewPr>
      <p:guideLst>
        <p:guide orient="horz" pos="2160"/>
        <p:guide pos="2880"/>
      </p:guideLst>
    </p:cSldViewPr>
  </p:slideViewPr>
  <p:notesTextViewPr>
    <p:cViewPr>
      <p:scale>
        <a:sx n="1" d="1"/>
        <a:sy n="1" d="1"/>
      </p:scale>
      <p:origin x="0" y="0"/>
    </p:cViewPr>
  </p:notesTextViewPr>
  <p:notesViewPr>
    <p:cSldViewPr snapToGrid="0" showGuides="1">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78C3788-AF23-4201-9E27-4091D6F8534B}" type="datetimeFigureOut">
              <a:rPr lang="pt-BR" smtClean="0"/>
              <a:t>08/03/2019</a:t>
            </a:fld>
            <a:endParaRPr lang="pt-B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11DB924-4D22-454C-8E13-AF399D3B1AA9}" type="slidenum">
              <a:rPr lang="pt-BR" smtClean="0"/>
              <a:t>‹nº›</a:t>
            </a:fld>
            <a:endParaRPr lang="pt-BR"/>
          </a:p>
        </p:txBody>
      </p:sp>
    </p:spTree>
    <p:extLst>
      <p:ext uri="{BB962C8B-B14F-4D97-AF65-F5344CB8AC3E}">
        <p14:creationId xmlns:p14="http://schemas.microsoft.com/office/powerpoint/2010/main" val="13426959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BE64CA-149A-4BC7-859F-22662D6A9FED}" type="datetimeFigureOut">
              <a:rPr lang="pt-BR" smtClean="0"/>
              <a:t>08/03/2019</a:t>
            </a:fld>
            <a:endParaRPr lang="pt-BR"/>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A936CC-07FA-40F4-98DE-27FF45D11D2F}" type="slidenum">
              <a:rPr lang="pt-BR" smtClean="0"/>
              <a:t>‹nº›</a:t>
            </a:fld>
            <a:endParaRPr lang="pt-BR"/>
          </a:p>
        </p:txBody>
      </p:sp>
    </p:spTree>
    <p:extLst>
      <p:ext uri="{BB962C8B-B14F-4D97-AF65-F5344CB8AC3E}">
        <p14:creationId xmlns:p14="http://schemas.microsoft.com/office/powerpoint/2010/main" val="2718660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www.sejaetico.com.br/" TargetMode="External"/><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www.sejaetico.com.br/" TargetMode="External"/><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apa">
    <p:spTree>
      <p:nvGrpSpPr>
        <p:cNvPr id="1" name=""/>
        <p:cNvGrpSpPr/>
        <p:nvPr/>
      </p:nvGrpSpPr>
      <p:grpSpPr>
        <a:xfrm>
          <a:off x="0" y="0"/>
          <a:ext cx="0" cy="0"/>
          <a:chOff x="0" y="0"/>
          <a:chExt cx="0" cy="0"/>
        </a:xfrm>
      </p:grpSpPr>
      <p:pic>
        <p:nvPicPr>
          <p:cNvPr id="4" name="Imagem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8"/>
            <a:ext cx="9144000" cy="6857143"/>
          </a:xfrm>
          <a:prstGeom prst="rect">
            <a:avLst/>
          </a:prstGeom>
        </p:spPr>
      </p:pic>
    </p:spTree>
    <p:extLst>
      <p:ext uri="{BB962C8B-B14F-4D97-AF65-F5344CB8AC3E}">
        <p14:creationId xmlns:p14="http://schemas.microsoft.com/office/powerpoint/2010/main" val="3732144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apítulo">
    <p:spTree>
      <p:nvGrpSpPr>
        <p:cNvPr id="1" name=""/>
        <p:cNvGrpSpPr/>
        <p:nvPr/>
      </p:nvGrpSpPr>
      <p:grpSpPr>
        <a:xfrm>
          <a:off x="0" y="0"/>
          <a:ext cx="0" cy="0"/>
          <a:chOff x="0" y="0"/>
          <a:chExt cx="0" cy="0"/>
        </a:xfrm>
      </p:grpSpPr>
      <p:pic>
        <p:nvPicPr>
          <p:cNvPr id="7" name="Imagem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8"/>
            <a:ext cx="9144000" cy="6857143"/>
          </a:xfrm>
          <a:prstGeom prst="rect">
            <a:avLst/>
          </a:prstGeom>
        </p:spPr>
      </p:pic>
    </p:spTree>
    <p:extLst>
      <p:ext uri="{BB962C8B-B14F-4D97-AF65-F5344CB8AC3E}">
        <p14:creationId xmlns:p14="http://schemas.microsoft.com/office/powerpoint/2010/main" val="2177085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lide de Objetivos">
    <p:spTree>
      <p:nvGrpSpPr>
        <p:cNvPr id="1" name=""/>
        <p:cNvGrpSpPr/>
        <p:nvPr/>
      </p:nvGrpSpPr>
      <p:grpSpPr>
        <a:xfrm>
          <a:off x="0" y="0"/>
          <a:ext cx="0" cy="0"/>
          <a:chOff x="0" y="0"/>
          <a:chExt cx="0" cy="0"/>
        </a:xfrm>
      </p:grpSpPr>
      <p:pic>
        <p:nvPicPr>
          <p:cNvPr id="14" name="Imagem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8"/>
            <a:ext cx="9144000" cy="6857143"/>
          </a:xfrm>
          <a:prstGeom prst="rect">
            <a:avLst/>
          </a:prstGeom>
        </p:spPr>
      </p:pic>
      <p:sp>
        <p:nvSpPr>
          <p:cNvPr id="3" name="Retângulo 2">
            <a:hlinkClick r:id="" action="ppaction://hlinkshowjump?jump=previousslide"/>
          </p:cNvPr>
          <p:cNvSpPr/>
          <p:nvPr userDrawn="1"/>
        </p:nvSpPr>
        <p:spPr>
          <a:xfrm>
            <a:off x="7842250" y="76200"/>
            <a:ext cx="374650" cy="520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3"/>
          <p:cNvSpPr/>
          <p:nvPr userDrawn="1"/>
        </p:nvSpPr>
        <p:spPr>
          <a:xfrm>
            <a:off x="8267700" y="76200"/>
            <a:ext cx="374650" cy="520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a:hlinkClick r:id="" action="ppaction://hlinkshowjump?jump=nextslide"/>
          </p:cNvPr>
          <p:cNvSpPr/>
          <p:nvPr userDrawn="1"/>
        </p:nvSpPr>
        <p:spPr>
          <a:xfrm>
            <a:off x="8693150" y="76200"/>
            <a:ext cx="374650" cy="520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a:hlinkClick r:id="rId3"/>
          </p:cNvPr>
          <p:cNvSpPr/>
          <p:nvPr userDrawn="1"/>
        </p:nvSpPr>
        <p:spPr>
          <a:xfrm>
            <a:off x="3600450" y="6381750"/>
            <a:ext cx="1822450" cy="393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tângulo 7">
            <a:hlinkClick r:id="" action="ppaction://hlinkshowjump?jump=previousslide"/>
          </p:cNvPr>
          <p:cNvSpPr/>
          <p:nvPr userDrawn="1"/>
        </p:nvSpPr>
        <p:spPr>
          <a:xfrm>
            <a:off x="8070846" y="76200"/>
            <a:ext cx="374650" cy="520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a:hlinkClick r:id="" action="ppaction://hlinkshowjump?jump=nextslide"/>
          </p:cNvPr>
          <p:cNvSpPr/>
          <p:nvPr userDrawn="1"/>
        </p:nvSpPr>
        <p:spPr>
          <a:xfrm>
            <a:off x="8693150" y="76200"/>
            <a:ext cx="374650" cy="520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Espaço Reservado para Texto 8"/>
          <p:cNvSpPr>
            <a:spLocks noGrp="1"/>
          </p:cNvSpPr>
          <p:nvPr>
            <p:ph type="body" sz="quarter" idx="10"/>
          </p:nvPr>
        </p:nvSpPr>
        <p:spPr>
          <a:xfrm>
            <a:off x="367200" y="1735200"/>
            <a:ext cx="8172000" cy="4572000"/>
          </a:xfrm>
          <a:prstGeom prst="rect">
            <a:avLst/>
          </a:prstGeom>
        </p:spPr>
        <p:txBody>
          <a:bodyPr/>
          <a:lstStyle>
            <a:lvl1pPr marL="228600" indent="-228600">
              <a:buClr>
                <a:srgbClr val="6DB6AB"/>
              </a:buClr>
              <a:buSzPct val="75000"/>
              <a:buFontTx/>
              <a:buBlip>
                <a:blip r:embed="rId4"/>
              </a:buBlip>
              <a:defRPr sz="2400">
                <a:solidFill>
                  <a:schemeClr val="tx1">
                    <a:lumMod val="75000"/>
                    <a:lumOff val="25000"/>
                  </a:schemeClr>
                </a:solidFill>
                <a:latin typeface="Trebuchet MS" panose="020B0603020202020204" pitchFamily="34" charset="0"/>
              </a:defRPr>
            </a:lvl1pPr>
            <a:lvl2pPr marL="685800" indent="-228600">
              <a:buClr>
                <a:srgbClr val="6DB6AB"/>
              </a:buClr>
              <a:buSzPct val="75000"/>
              <a:buFontTx/>
              <a:buBlip>
                <a:blip r:embed="rId4"/>
              </a:buBlip>
              <a:defRPr sz="2000">
                <a:solidFill>
                  <a:schemeClr val="tx1">
                    <a:lumMod val="75000"/>
                    <a:lumOff val="25000"/>
                  </a:schemeClr>
                </a:solidFill>
                <a:latin typeface="Trebuchet MS" panose="020B0603020202020204" pitchFamily="34" charset="0"/>
              </a:defRPr>
            </a:lvl2pPr>
            <a:lvl3pPr marL="1143000" indent="-228600">
              <a:buClr>
                <a:srgbClr val="6DB6AB"/>
              </a:buClr>
              <a:buSzPct val="75000"/>
              <a:buFontTx/>
              <a:buBlip>
                <a:blip r:embed="rId4"/>
              </a:buBlip>
              <a:defRPr sz="1800">
                <a:solidFill>
                  <a:schemeClr val="tx1">
                    <a:lumMod val="75000"/>
                    <a:lumOff val="25000"/>
                  </a:schemeClr>
                </a:solidFill>
                <a:latin typeface="Trebuchet MS" panose="020B0603020202020204" pitchFamily="34" charset="0"/>
              </a:defRPr>
            </a:lvl3pPr>
            <a:lvl4pPr marL="1600200" indent="-228600">
              <a:buClr>
                <a:srgbClr val="6DB6AB"/>
              </a:buClr>
              <a:buSzPct val="75000"/>
              <a:buFontTx/>
              <a:buBlip>
                <a:blip r:embed="rId4"/>
              </a:buBlip>
              <a:defRPr sz="1600">
                <a:solidFill>
                  <a:schemeClr val="tx1">
                    <a:lumMod val="75000"/>
                    <a:lumOff val="25000"/>
                  </a:schemeClr>
                </a:solidFill>
                <a:latin typeface="Trebuchet MS" panose="020B0603020202020204" pitchFamily="34" charset="0"/>
              </a:defRPr>
            </a:lvl4pPr>
            <a:lvl5pPr marL="2057400" indent="-228600">
              <a:buClr>
                <a:srgbClr val="6DB6AB"/>
              </a:buClr>
              <a:buSzPct val="75000"/>
              <a:buFontTx/>
              <a:buBlip>
                <a:blip r:embed="rId4"/>
              </a:buBlip>
              <a:defRPr sz="1600">
                <a:solidFill>
                  <a:schemeClr val="tx1">
                    <a:lumMod val="75000"/>
                    <a:lumOff val="25000"/>
                  </a:schemeClr>
                </a:solidFill>
                <a:latin typeface="Trebuchet MS" panose="020B0603020202020204" pitchFamily="34" charset="0"/>
              </a:defRPr>
            </a:lvl5pPr>
          </a:lstStyle>
          <a:p>
            <a:pPr lvl="0"/>
            <a:r>
              <a:rPr lang="pt-BR" dirty="0"/>
              <a:t>Clique para editar o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Tree>
    <p:extLst>
      <p:ext uri="{BB962C8B-B14F-4D97-AF65-F5344CB8AC3E}">
        <p14:creationId xmlns:p14="http://schemas.microsoft.com/office/powerpoint/2010/main" val="2140402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íde de conteúdo">
    <p:spTree>
      <p:nvGrpSpPr>
        <p:cNvPr id="1" name=""/>
        <p:cNvGrpSpPr/>
        <p:nvPr/>
      </p:nvGrpSpPr>
      <p:grpSpPr>
        <a:xfrm>
          <a:off x="0" y="0"/>
          <a:ext cx="0" cy="0"/>
          <a:chOff x="0" y="0"/>
          <a:chExt cx="0" cy="0"/>
        </a:xfrm>
      </p:grpSpPr>
      <p:pic>
        <p:nvPicPr>
          <p:cNvPr id="8" name="Imagem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8"/>
            <a:ext cx="9144000" cy="6857143"/>
          </a:xfrm>
          <a:prstGeom prst="rect">
            <a:avLst/>
          </a:prstGeom>
        </p:spPr>
      </p:pic>
      <p:sp>
        <p:nvSpPr>
          <p:cNvPr id="3" name="CaixaDeTexto 2"/>
          <p:cNvSpPr txBox="1"/>
          <p:nvPr userDrawn="1"/>
        </p:nvSpPr>
        <p:spPr>
          <a:xfrm>
            <a:off x="8634412" y="6464928"/>
            <a:ext cx="586846" cy="307777"/>
          </a:xfrm>
          <a:prstGeom prst="rect">
            <a:avLst/>
          </a:prstGeom>
          <a:noFill/>
        </p:spPr>
        <p:txBody>
          <a:bodyPr wrap="square" rtlCol="0">
            <a:spAutoFit/>
          </a:bodyPr>
          <a:lstStyle/>
          <a:p>
            <a:pPr algn="ctr"/>
            <a:fld id="{804A5568-B9F3-42B1-AA00-FE1BF7E31241}" type="slidenum">
              <a:rPr lang="pt-BR" sz="1400" smtClean="0">
                <a:solidFill>
                  <a:srgbClr val="585858"/>
                </a:solidFill>
                <a:latin typeface="Arial Narrow" panose="020B0606020202030204" pitchFamily="34" charset="0"/>
              </a:rPr>
              <a:pPr algn="ctr"/>
              <a:t>‹nº›</a:t>
            </a:fld>
            <a:endParaRPr lang="pt-BR" sz="1600" dirty="0">
              <a:solidFill>
                <a:srgbClr val="585858"/>
              </a:solidFill>
              <a:latin typeface="Arial Narrow" panose="020B0606020202030204" pitchFamily="34" charset="0"/>
            </a:endParaRPr>
          </a:p>
        </p:txBody>
      </p:sp>
      <p:sp>
        <p:nvSpPr>
          <p:cNvPr id="9" name="Retângulo 8">
            <a:hlinkClick r:id="rId3"/>
          </p:cNvPr>
          <p:cNvSpPr/>
          <p:nvPr userDrawn="1"/>
        </p:nvSpPr>
        <p:spPr>
          <a:xfrm>
            <a:off x="5423089" y="6469774"/>
            <a:ext cx="2647757" cy="338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Espaço Reservado para Texto 9"/>
          <p:cNvSpPr>
            <a:spLocks noGrp="1"/>
          </p:cNvSpPr>
          <p:nvPr>
            <p:ph type="body" sz="quarter" idx="10"/>
          </p:nvPr>
        </p:nvSpPr>
        <p:spPr>
          <a:xfrm>
            <a:off x="251999" y="736600"/>
            <a:ext cx="8640000" cy="5474205"/>
          </a:xfrm>
          <a:prstGeom prst="rect">
            <a:avLst/>
          </a:prstGeom>
        </p:spPr>
        <p:txBody>
          <a:bodyPr/>
          <a:lstStyle>
            <a:lvl1pPr>
              <a:buClr>
                <a:srgbClr val="EBC766"/>
              </a:buClr>
              <a:defRPr sz="2400">
                <a:solidFill>
                  <a:schemeClr val="tx1">
                    <a:lumMod val="75000"/>
                    <a:lumOff val="25000"/>
                  </a:schemeClr>
                </a:solidFill>
                <a:latin typeface="Trebuchet MS" panose="020B0603020202020204" pitchFamily="34" charset="0"/>
              </a:defRPr>
            </a:lvl1pPr>
            <a:lvl2pPr>
              <a:buClr>
                <a:srgbClr val="EBC766"/>
              </a:buClr>
              <a:defRPr sz="2000">
                <a:solidFill>
                  <a:schemeClr val="tx1">
                    <a:lumMod val="75000"/>
                    <a:lumOff val="25000"/>
                  </a:schemeClr>
                </a:solidFill>
                <a:latin typeface="Trebuchet MS" panose="020B0603020202020204" pitchFamily="34" charset="0"/>
              </a:defRPr>
            </a:lvl2pPr>
            <a:lvl3pPr>
              <a:buClr>
                <a:srgbClr val="EBC766"/>
              </a:buClr>
              <a:defRPr sz="1800">
                <a:solidFill>
                  <a:schemeClr val="tx1">
                    <a:lumMod val="75000"/>
                    <a:lumOff val="25000"/>
                  </a:schemeClr>
                </a:solidFill>
                <a:latin typeface="Trebuchet MS" panose="020B0603020202020204" pitchFamily="34" charset="0"/>
              </a:defRPr>
            </a:lvl3pPr>
            <a:lvl4pPr>
              <a:buClr>
                <a:srgbClr val="EBC766"/>
              </a:buClr>
              <a:defRPr sz="1600">
                <a:solidFill>
                  <a:schemeClr val="tx1">
                    <a:lumMod val="75000"/>
                    <a:lumOff val="25000"/>
                  </a:schemeClr>
                </a:solidFill>
                <a:latin typeface="Trebuchet MS" panose="020B0603020202020204" pitchFamily="34" charset="0"/>
              </a:defRPr>
            </a:lvl4pPr>
            <a:lvl5pPr>
              <a:buClr>
                <a:srgbClr val="EBC766"/>
              </a:buClr>
              <a:defRPr sz="1600">
                <a:solidFill>
                  <a:schemeClr val="tx1">
                    <a:lumMod val="75000"/>
                    <a:lumOff val="25000"/>
                  </a:schemeClr>
                </a:solidFill>
                <a:latin typeface="Trebuchet MS" panose="020B0603020202020204" pitchFamily="34" charset="0"/>
              </a:defRPr>
            </a:lvl5pPr>
          </a:lstStyle>
          <a:p>
            <a:pPr lvl="0"/>
            <a:r>
              <a:rPr lang="pt-BR" dirty="0"/>
              <a:t>Clique para editar o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11" name="Retângulo 10">
            <a:hlinkClick r:id="" action="ppaction://hlinkshowjump?jump=previousslide"/>
          </p:cNvPr>
          <p:cNvSpPr/>
          <p:nvPr userDrawn="1"/>
        </p:nvSpPr>
        <p:spPr>
          <a:xfrm>
            <a:off x="8070846" y="76200"/>
            <a:ext cx="374650" cy="520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tângulo 11">
            <a:hlinkClick r:id="" action="ppaction://hlinkshowjump?jump=nextslide"/>
          </p:cNvPr>
          <p:cNvSpPr/>
          <p:nvPr userDrawn="1"/>
        </p:nvSpPr>
        <p:spPr>
          <a:xfrm>
            <a:off x="8693150" y="76200"/>
            <a:ext cx="374650" cy="520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2180505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735611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8646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p:txBody>
          <a:bodyPr/>
          <a:lstStyle/>
          <a:p>
            <a:r>
              <a:rPr lang="pt-BR" b="1" dirty="0">
                <a:solidFill>
                  <a:srgbClr val="EBC766"/>
                </a:solidFill>
              </a:rPr>
              <a:t>Migração mundial </a:t>
            </a:r>
            <a:endParaRPr lang="pt-BR" dirty="0"/>
          </a:p>
        </p:txBody>
      </p:sp>
      <p:sp>
        <p:nvSpPr>
          <p:cNvPr id="4" name="Retângulo 3">
            <a:extLst>
              <a:ext uri="{FF2B5EF4-FFF2-40B4-BE49-F238E27FC236}">
                <a16:creationId xmlns:a16="http://schemas.microsoft.com/office/drawing/2014/main" id="{FCCC9A01-BA36-4FE8-86B1-6BC9BCF0477B}"/>
              </a:ext>
            </a:extLst>
          </p:cNvPr>
          <p:cNvSpPr/>
          <p:nvPr/>
        </p:nvSpPr>
        <p:spPr>
          <a:xfrm>
            <a:off x="3875715" y="6143639"/>
            <a:ext cx="6739230" cy="184666"/>
          </a:xfrm>
          <a:prstGeom prst="rect">
            <a:avLst/>
          </a:prstGeom>
        </p:spPr>
        <p:txBody>
          <a:bodyPr wrap="square">
            <a:spAutoFit/>
          </a:bodyPr>
          <a:lstStyle/>
          <a:p>
            <a:r>
              <a:rPr lang="pt-BR" sz="600" dirty="0">
                <a:solidFill>
                  <a:schemeClr val="tx1">
                    <a:lumMod val="75000"/>
                    <a:lumOff val="25000"/>
                  </a:schemeClr>
                </a:solidFill>
                <a:latin typeface="Trebuchet MS" panose="020B0603020202020204" pitchFamily="34" charset="0"/>
              </a:rPr>
              <a:t>Disponível em: &lt;https://priceonomics.com/</a:t>
            </a:r>
            <a:r>
              <a:rPr lang="pt-BR" sz="600" dirty="0" err="1">
                <a:solidFill>
                  <a:schemeClr val="tx1">
                    <a:lumMod val="75000"/>
                    <a:lumOff val="25000"/>
                  </a:schemeClr>
                </a:solidFill>
                <a:latin typeface="Trebuchet MS" panose="020B0603020202020204" pitchFamily="34" charset="0"/>
              </a:rPr>
              <a:t>which</a:t>
            </a:r>
            <a:r>
              <a:rPr lang="pt-BR" sz="600" dirty="0">
                <a:solidFill>
                  <a:schemeClr val="tx1">
                    <a:lumMod val="75000"/>
                    <a:lumOff val="25000"/>
                  </a:schemeClr>
                </a:solidFill>
                <a:latin typeface="Trebuchet MS" panose="020B0603020202020204" pitchFamily="34" charset="0"/>
              </a:rPr>
              <a:t>-countries-</a:t>
            </a:r>
            <a:r>
              <a:rPr lang="pt-BR" sz="600" dirty="0" err="1">
                <a:solidFill>
                  <a:schemeClr val="tx1">
                    <a:lumMod val="75000"/>
                    <a:lumOff val="25000"/>
                  </a:schemeClr>
                </a:solidFill>
                <a:latin typeface="Trebuchet MS" panose="020B0603020202020204" pitchFamily="34" charset="0"/>
              </a:rPr>
              <a:t>have</a:t>
            </a:r>
            <a:r>
              <a:rPr lang="pt-BR" sz="600" dirty="0">
                <a:solidFill>
                  <a:schemeClr val="tx1">
                    <a:lumMod val="75000"/>
                    <a:lumOff val="25000"/>
                  </a:schemeClr>
                </a:solidFill>
                <a:latin typeface="Trebuchet MS" panose="020B0603020202020204" pitchFamily="34" charset="0"/>
              </a:rPr>
              <a:t>-</a:t>
            </a:r>
            <a:r>
              <a:rPr lang="pt-BR" sz="600" dirty="0" err="1">
                <a:solidFill>
                  <a:schemeClr val="tx1">
                    <a:lumMod val="75000"/>
                    <a:lumOff val="25000"/>
                  </a:schemeClr>
                </a:solidFill>
                <a:latin typeface="Trebuchet MS" panose="020B0603020202020204" pitchFamily="34" charset="0"/>
              </a:rPr>
              <a:t>the-most-immigrants</a:t>
            </a:r>
            <a:r>
              <a:rPr lang="pt-BR" sz="600" dirty="0">
                <a:solidFill>
                  <a:schemeClr val="tx1">
                    <a:lumMod val="75000"/>
                    <a:lumOff val="25000"/>
                  </a:schemeClr>
                </a:solidFill>
                <a:latin typeface="Trebuchet MS" panose="020B0603020202020204" pitchFamily="34" charset="0"/>
              </a:rPr>
              <a:t>/&gt;. Acesso em: 26 fev. 2018. (Adaptado.)</a:t>
            </a:r>
          </a:p>
        </p:txBody>
      </p:sp>
      <p:pic>
        <p:nvPicPr>
          <p:cNvPr id="5" name="Imagem 4">
            <a:extLst>
              <a:ext uri="{FF2B5EF4-FFF2-40B4-BE49-F238E27FC236}">
                <a16:creationId xmlns:a16="http://schemas.microsoft.com/office/drawing/2014/main" id="{D6049423-422C-479C-8A43-D5843F5EB357}"/>
              </a:ext>
            </a:extLst>
          </p:cNvPr>
          <p:cNvPicPr>
            <a:picLocks noChangeAspect="1"/>
          </p:cNvPicPr>
          <p:nvPr/>
        </p:nvPicPr>
        <p:blipFill>
          <a:blip r:embed="rId2"/>
          <a:stretch>
            <a:fillRect/>
          </a:stretch>
        </p:blipFill>
        <p:spPr>
          <a:xfrm>
            <a:off x="793488" y="1387570"/>
            <a:ext cx="7557025" cy="4602978"/>
          </a:xfrm>
          <a:prstGeom prst="rect">
            <a:avLst/>
          </a:prstGeom>
        </p:spPr>
      </p:pic>
    </p:spTree>
    <p:extLst>
      <p:ext uri="{BB962C8B-B14F-4D97-AF65-F5344CB8AC3E}">
        <p14:creationId xmlns:p14="http://schemas.microsoft.com/office/powerpoint/2010/main" val="3255293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p:txBody>
          <a:bodyPr/>
          <a:lstStyle/>
          <a:p>
            <a:r>
              <a:rPr lang="pt-BR" b="1" dirty="0">
                <a:solidFill>
                  <a:srgbClr val="EBC766"/>
                </a:solidFill>
              </a:rPr>
              <a:t>Migrações forçadas</a:t>
            </a:r>
          </a:p>
        </p:txBody>
      </p:sp>
      <p:sp>
        <p:nvSpPr>
          <p:cNvPr id="5" name="Retângulo 4">
            <a:extLst>
              <a:ext uri="{FF2B5EF4-FFF2-40B4-BE49-F238E27FC236}">
                <a16:creationId xmlns:a16="http://schemas.microsoft.com/office/drawing/2014/main" id="{6E73827E-7F21-4F0B-9EC3-05675A0A766D}"/>
              </a:ext>
            </a:extLst>
          </p:cNvPr>
          <p:cNvSpPr/>
          <p:nvPr/>
        </p:nvSpPr>
        <p:spPr>
          <a:xfrm>
            <a:off x="338521" y="1566020"/>
            <a:ext cx="2740404" cy="662730"/>
          </a:xfrm>
          <a:prstGeom prst="rect">
            <a:avLst/>
          </a:prstGeom>
          <a:solidFill>
            <a:srgbClr val="EBC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effectLst>
                  <a:outerShdw blurRad="38100" dist="38100" dir="2700000" algn="tl">
                    <a:srgbClr val="000000">
                      <a:alpha val="43137"/>
                    </a:srgbClr>
                  </a:outerShdw>
                </a:effectLst>
                <a:latin typeface="Trebuchet MS" panose="020B0603020202020204" pitchFamily="34" charset="0"/>
              </a:rPr>
              <a:t>Refugiados no mundo</a:t>
            </a:r>
          </a:p>
        </p:txBody>
      </p:sp>
      <p:sp>
        <p:nvSpPr>
          <p:cNvPr id="6" name="Retângulo 5">
            <a:extLst>
              <a:ext uri="{FF2B5EF4-FFF2-40B4-BE49-F238E27FC236}">
                <a16:creationId xmlns:a16="http://schemas.microsoft.com/office/drawing/2014/main" id="{6618F6FC-17CD-46A0-90F6-948E5152DF33}"/>
              </a:ext>
            </a:extLst>
          </p:cNvPr>
          <p:cNvSpPr/>
          <p:nvPr/>
        </p:nvSpPr>
        <p:spPr>
          <a:xfrm>
            <a:off x="3175234" y="1566020"/>
            <a:ext cx="2740404" cy="662730"/>
          </a:xfrm>
          <a:prstGeom prst="rect">
            <a:avLst/>
          </a:prstGeom>
          <a:solidFill>
            <a:srgbClr val="EBC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effectLst>
                  <a:outerShdw blurRad="38100" dist="38100" dir="2700000" algn="tl">
                    <a:srgbClr val="000000">
                      <a:alpha val="43137"/>
                    </a:srgbClr>
                  </a:outerShdw>
                </a:effectLst>
                <a:latin typeface="Trebuchet MS" panose="020B0603020202020204" pitchFamily="34" charset="0"/>
              </a:rPr>
              <a:t>Refugiados ambientais</a:t>
            </a:r>
          </a:p>
        </p:txBody>
      </p:sp>
      <p:sp>
        <p:nvSpPr>
          <p:cNvPr id="8" name="Retângulo 7">
            <a:extLst>
              <a:ext uri="{FF2B5EF4-FFF2-40B4-BE49-F238E27FC236}">
                <a16:creationId xmlns:a16="http://schemas.microsoft.com/office/drawing/2014/main" id="{7E1F8DA3-130C-4F89-84F0-9813FD8BFE4D}"/>
              </a:ext>
            </a:extLst>
          </p:cNvPr>
          <p:cNvSpPr/>
          <p:nvPr/>
        </p:nvSpPr>
        <p:spPr>
          <a:xfrm>
            <a:off x="5997965" y="1566020"/>
            <a:ext cx="2740404" cy="662730"/>
          </a:xfrm>
          <a:prstGeom prst="rect">
            <a:avLst/>
          </a:prstGeom>
          <a:solidFill>
            <a:srgbClr val="EBC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err="1">
                <a:effectLst>
                  <a:outerShdw blurRad="38100" dist="38100" dir="2700000" algn="tl">
                    <a:srgbClr val="000000">
                      <a:alpha val="43137"/>
                    </a:srgbClr>
                  </a:outerShdw>
                </a:effectLst>
                <a:latin typeface="Trebuchet MS" panose="020B0603020202020204" pitchFamily="34" charset="0"/>
              </a:rPr>
              <a:t>Tráﬁco</a:t>
            </a:r>
            <a:r>
              <a:rPr lang="pt-BR" b="1" dirty="0">
                <a:effectLst>
                  <a:outerShdw blurRad="38100" dist="38100" dir="2700000" algn="tl">
                    <a:srgbClr val="000000">
                      <a:alpha val="43137"/>
                    </a:srgbClr>
                  </a:outerShdw>
                </a:effectLst>
                <a:latin typeface="Trebuchet MS" panose="020B0603020202020204" pitchFamily="34" charset="0"/>
              </a:rPr>
              <a:t> humano</a:t>
            </a:r>
          </a:p>
        </p:txBody>
      </p:sp>
    </p:spTree>
    <p:extLst>
      <p:ext uri="{BB962C8B-B14F-4D97-AF65-F5344CB8AC3E}">
        <p14:creationId xmlns:p14="http://schemas.microsoft.com/office/powerpoint/2010/main" val="790362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p:txBody>
          <a:bodyPr/>
          <a:lstStyle/>
          <a:p>
            <a:r>
              <a:rPr lang="pt-BR" b="1" dirty="0">
                <a:solidFill>
                  <a:srgbClr val="EBC766"/>
                </a:solidFill>
              </a:rPr>
              <a:t>Migrações forçadas</a:t>
            </a:r>
          </a:p>
        </p:txBody>
      </p:sp>
      <p:sp>
        <p:nvSpPr>
          <p:cNvPr id="3" name="Retângulo 2">
            <a:extLst>
              <a:ext uri="{FF2B5EF4-FFF2-40B4-BE49-F238E27FC236}">
                <a16:creationId xmlns:a16="http://schemas.microsoft.com/office/drawing/2014/main" id="{E1CE080E-251A-436F-B00B-1E2471FC1956}"/>
              </a:ext>
            </a:extLst>
          </p:cNvPr>
          <p:cNvSpPr/>
          <p:nvPr/>
        </p:nvSpPr>
        <p:spPr>
          <a:xfrm>
            <a:off x="338521" y="2306974"/>
            <a:ext cx="2740404" cy="3598876"/>
          </a:xfrm>
          <a:prstGeom prst="rect">
            <a:avLst/>
          </a:prstGeom>
          <a:solidFill>
            <a:srgbClr val="EBC766">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dirty="0">
                <a:solidFill>
                  <a:schemeClr val="tx1">
                    <a:lumMod val="75000"/>
                    <a:lumOff val="25000"/>
                  </a:schemeClr>
                </a:solidFill>
                <a:latin typeface="Trebuchet MS" panose="020B0603020202020204" pitchFamily="34" charset="0"/>
              </a:rPr>
              <a:t>Ao final do ano de 2016, existiam mais de 65,6 milhões de pessoas que se deslocaram de seu local de origem em todo o mundo. O deslocamento dessas pessoas deveu-se a fatores como perseguição política, conflito, violência generalizada ou violações de direitos humanos.</a:t>
            </a:r>
          </a:p>
        </p:txBody>
      </p:sp>
      <p:sp>
        <p:nvSpPr>
          <p:cNvPr id="5" name="Retângulo 4">
            <a:extLst>
              <a:ext uri="{FF2B5EF4-FFF2-40B4-BE49-F238E27FC236}">
                <a16:creationId xmlns:a16="http://schemas.microsoft.com/office/drawing/2014/main" id="{6E73827E-7F21-4F0B-9EC3-05675A0A766D}"/>
              </a:ext>
            </a:extLst>
          </p:cNvPr>
          <p:cNvSpPr/>
          <p:nvPr/>
        </p:nvSpPr>
        <p:spPr>
          <a:xfrm>
            <a:off x="338521" y="1566020"/>
            <a:ext cx="2740404" cy="662730"/>
          </a:xfrm>
          <a:prstGeom prst="rect">
            <a:avLst/>
          </a:prstGeom>
          <a:solidFill>
            <a:srgbClr val="EBC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effectLst>
                  <a:outerShdw blurRad="38100" dist="38100" dir="2700000" algn="tl">
                    <a:srgbClr val="000000">
                      <a:alpha val="43137"/>
                    </a:srgbClr>
                  </a:outerShdw>
                </a:effectLst>
                <a:latin typeface="Trebuchet MS" panose="020B0603020202020204" pitchFamily="34" charset="0"/>
              </a:rPr>
              <a:t>Refugiados no mundo</a:t>
            </a:r>
          </a:p>
        </p:txBody>
      </p:sp>
      <p:sp>
        <p:nvSpPr>
          <p:cNvPr id="6" name="Retângulo 5">
            <a:extLst>
              <a:ext uri="{FF2B5EF4-FFF2-40B4-BE49-F238E27FC236}">
                <a16:creationId xmlns:a16="http://schemas.microsoft.com/office/drawing/2014/main" id="{6618F6FC-17CD-46A0-90F6-948E5152DF33}"/>
              </a:ext>
            </a:extLst>
          </p:cNvPr>
          <p:cNvSpPr/>
          <p:nvPr/>
        </p:nvSpPr>
        <p:spPr>
          <a:xfrm>
            <a:off x="3175234" y="1566020"/>
            <a:ext cx="2740404" cy="662730"/>
          </a:xfrm>
          <a:prstGeom prst="rect">
            <a:avLst/>
          </a:prstGeom>
          <a:solidFill>
            <a:srgbClr val="EBC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effectLst>
                  <a:outerShdw blurRad="38100" dist="38100" dir="2700000" algn="tl">
                    <a:srgbClr val="000000">
                      <a:alpha val="43137"/>
                    </a:srgbClr>
                  </a:outerShdw>
                </a:effectLst>
                <a:latin typeface="Trebuchet MS" panose="020B0603020202020204" pitchFamily="34" charset="0"/>
              </a:rPr>
              <a:t>Refugiados ambientais</a:t>
            </a:r>
          </a:p>
        </p:txBody>
      </p:sp>
      <p:sp>
        <p:nvSpPr>
          <p:cNvPr id="8" name="Retângulo 7">
            <a:extLst>
              <a:ext uri="{FF2B5EF4-FFF2-40B4-BE49-F238E27FC236}">
                <a16:creationId xmlns:a16="http://schemas.microsoft.com/office/drawing/2014/main" id="{7E1F8DA3-130C-4F89-84F0-9813FD8BFE4D}"/>
              </a:ext>
            </a:extLst>
          </p:cNvPr>
          <p:cNvSpPr/>
          <p:nvPr/>
        </p:nvSpPr>
        <p:spPr>
          <a:xfrm>
            <a:off x="5997965" y="1566020"/>
            <a:ext cx="2740404" cy="662730"/>
          </a:xfrm>
          <a:prstGeom prst="rect">
            <a:avLst/>
          </a:prstGeom>
          <a:solidFill>
            <a:srgbClr val="EBC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err="1">
                <a:effectLst>
                  <a:outerShdw blurRad="38100" dist="38100" dir="2700000" algn="tl">
                    <a:srgbClr val="000000">
                      <a:alpha val="43137"/>
                    </a:srgbClr>
                  </a:outerShdw>
                </a:effectLst>
                <a:latin typeface="Trebuchet MS" panose="020B0603020202020204" pitchFamily="34" charset="0"/>
              </a:rPr>
              <a:t>Tráﬁco</a:t>
            </a:r>
            <a:r>
              <a:rPr lang="pt-BR" b="1" dirty="0">
                <a:effectLst>
                  <a:outerShdw blurRad="38100" dist="38100" dir="2700000" algn="tl">
                    <a:srgbClr val="000000">
                      <a:alpha val="43137"/>
                    </a:srgbClr>
                  </a:outerShdw>
                </a:effectLst>
                <a:latin typeface="Trebuchet MS" panose="020B0603020202020204" pitchFamily="34" charset="0"/>
              </a:rPr>
              <a:t> humano</a:t>
            </a:r>
          </a:p>
        </p:txBody>
      </p:sp>
    </p:spTree>
    <p:extLst>
      <p:ext uri="{BB962C8B-B14F-4D97-AF65-F5344CB8AC3E}">
        <p14:creationId xmlns:p14="http://schemas.microsoft.com/office/powerpoint/2010/main" val="1869810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p:txBody>
          <a:bodyPr/>
          <a:lstStyle/>
          <a:p>
            <a:r>
              <a:rPr lang="pt-BR" b="1" dirty="0">
                <a:solidFill>
                  <a:srgbClr val="EBC766"/>
                </a:solidFill>
              </a:rPr>
              <a:t>Migrações forçadas</a:t>
            </a:r>
          </a:p>
        </p:txBody>
      </p:sp>
      <p:sp>
        <p:nvSpPr>
          <p:cNvPr id="3" name="Retângulo 2">
            <a:extLst>
              <a:ext uri="{FF2B5EF4-FFF2-40B4-BE49-F238E27FC236}">
                <a16:creationId xmlns:a16="http://schemas.microsoft.com/office/drawing/2014/main" id="{E1CE080E-251A-436F-B00B-1E2471FC1956}"/>
              </a:ext>
            </a:extLst>
          </p:cNvPr>
          <p:cNvSpPr/>
          <p:nvPr/>
        </p:nvSpPr>
        <p:spPr>
          <a:xfrm>
            <a:off x="338521" y="2306974"/>
            <a:ext cx="2740404" cy="3598876"/>
          </a:xfrm>
          <a:prstGeom prst="rect">
            <a:avLst/>
          </a:prstGeom>
          <a:solidFill>
            <a:srgbClr val="EBC766">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dirty="0">
                <a:solidFill>
                  <a:schemeClr val="tx1">
                    <a:lumMod val="75000"/>
                    <a:lumOff val="25000"/>
                  </a:schemeClr>
                </a:solidFill>
                <a:latin typeface="Trebuchet MS" panose="020B0603020202020204" pitchFamily="34" charset="0"/>
              </a:rPr>
              <a:t>Ao final do ano de 2016, existiam mais de 65,6 milhões de pessoas que se deslocaram de seu local de origem em todo o mundo. O deslocamento dessas pessoas deveu-se a fatores como perseguição política, conflito, violência generalizada ou violações de direitos humanos.</a:t>
            </a:r>
          </a:p>
        </p:txBody>
      </p:sp>
      <p:sp>
        <p:nvSpPr>
          <p:cNvPr id="4" name="Retângulo 3">
            <a:extLst>
              <a:ext uri="{FF2B5EF4-FFF2-40B4-BE49-F238E27FC236}">
                <a16:creationId xmlns:a16="http://schemas.microsoft.com/office/drawing/2014/main" id="{B84AE050-4AAC-416C-9924-6DEB6F86F9D9}"/>
              </a:ext>
            </a:extLst>
          </p:cNvPr>
          <p:cNvSpPr/>
          <p:nvPr/>
        </p:nvSpPr>
        <p:spPr>
          <a:xfrm>
            <a:off x="3175234" y="2306974"/>
            <a:ext cx="2740404" cy="3598876"/>
          </a:xfrm>
          <a:prstGeom prst="rect">
            <a:avLst/>
          </a:prstGeom>
          <a:solidFill>
            <a:srgbClr val="EBC766">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dirty="0">
                <a:solidFill>
                  <a:schemeClr val="tx1">
                    <a:lumMod val="75000"/>
                    <a:lumOff val="25000"/>
                  </a:schemeClr>
                </a:solidFill>
                <a:latin typeface="Trebuchet MS" panose="020B0603020202020204" pitchFamily="34" charset="0"/>
              </a:rPr>
              <a:t> Milhões de pessoas podem se deslocar de seus locais de origem motivadas por fatores ambientais, como erosão, inundação nas regiões litorâneas, desaparecimento de ilhas oceânicas em decorrência da elevação do nível do mar, seca, desertificação e excesso de tempestades. </a:t>
            </a:r>
          </a:p>
        </p:txBody>
      </p:sp>
      <p:sp>
        <p:nvSpPr>
          <p:cNvPr id="5" name="Retângulo 4">
            <a:extLst>
              <a:ext uri="{FF2B5EF4-FFF2-40B4-BE49-F238E27FC236}">
                <a16:creationId xmlns:a16="http://schemas.microsoft.com/office/drawing/2014/main" id="{6E73827E-7F21-4F0B-9EC3-05675A0A766D}"/>
              </a:ext>
            </a:extLst>
          </p:cNvPr>
          <p:cNvSpPr/>
          <p:nvPr/>
        </p:nvSpPr>
        <p:spPr>
          <a:xfrm>
            <a:off x="338521" y="1566020"/>
            <a:ext cx="2740404" cy="662730"/>
          </a:xfrm>
          <a:prstGeom prst="rect">
            <a:avLst/>
          </a:prstGeom>
          <a:solidFill>
            <a:srgbClr val="EBC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effectLst>
                  <a:outerShdw blurRad="38100" dist="38100" dir="2700000" algn="tl">
                    <a:srgbClr val="000000">
                      <a:alpha val="43137"/>
                    </a:srgbClr>
                  </a:outerShdw>
                </a:effectLst>
                <a:latin typeface="Trebuchet MS" panose="020B0603020202020204" pitchFamily="34" charset="0"/>
              </a:rPr>
              <a:t>Refugiados no mundo</a:t>
            </a:r>
          </a:p>
        </p:txBody>
      </p:sp>
      <p:sp>
        <p:nvSpPr>
          <p:cNvPr id="6" name="Retângulo 5">
            <a:extLst>
              <a:ext uri="{FF2B5EF4-FFF2-40B4-BE49-F238E27FC236}">
                <a16:creationId xmlns:a16="http://schemas.microsoft.com/office/drawing/2014/main" id="{6618F6FC-17CD-46A0-90F6-948E5152DF33}"/>
              </a:ext>
            </a:extLst>
          </p:cNvPr>
          <p:cNvSpPr/>
          <p:nvPr/>
        </p:nvSpPr>
        <p:spPr>
          <a:xfrm>
            <a:off x="3175234" y="1566020"/>
            <a:ext cx="2740404" cy="662730"/>
          </a:xfrm>
          <a:prstGeom prst="rect">
            <a:avLst/>
          </a:prstGeom>
          <a:solidFill>
            <a:srgbClr val="EBC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effectLst>
                  <a:outerShdw blurRad="38100" dist="38100" dir="2700000" algn="tl">
                    <a:srgbClr val="000000">
                      <a:alpha val="43137"/>
                    </a:srgbClr>
                  </a:outerShdw>
                </a:effectLst>
                <a:latin typeface="Trebuchet MS" panose="020B0603020202020204" pitchFamily="34" charset="0"/>
              </a:rPr>
              <a:t>Refugiados ambientais</a:t>
            </a:r>
          </a:p>
        </p:txBody>
      </p:sp>
      <p:sp>
        <p:nvSpPr>
          <p:cNvPr id="8" name="Retângulo 7">
            <a:extLst>
              <a:ext uri="{FF2B5EF4-FFF2-40B4-BE49-F238E27FC236}">
                <a16:creationId xmlns:a16="http://schemas.microsoft.com/office/drawing/2014/main" id="{7E1F8DA3-130C-4F89-84F0-9813FD8BFE4D}"/>
              </a:ext>
            </a:extLst>
          </p:cNvPr>
          <p:cNvSpPr/>
          <p:nvPr/>
        </p:nvSpPr>
        <p:spPr>
          <a:xfrm>
            <a:off x="5997965" y="1566020"/>
            <a:ext cx="2740404" cy="662730"/>
          </a:xfrm>
          <a:prstGeom prst="rect">
            <a:avLst/>
          </a:prstGeom>
          <a:solidFill>
            <a:srgbClr val="EBC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err="1">
                <a:effectLst>
                  <a:outerShdw blurRad="38100" dist="38100" dir="2700000" algn="tl">
                    <a:srgbClr val="000000">
                      <a:alpha val="43137"/>
                    </a:srgbClr>
                  </a:outerShdw>
                </a:effectLst>
                <a:latin typeface="Trebuchet MS" panose="020B0603020202020204" pitchFamily="34" charset="0"/>
              </a:rPr>
              <a:t>Tráﬁco</a:t>
            </a:r>
            <a:r>
              <a:rPr lang="pt-BR" b="1" dirty="0">
                <a:effectLst>
                  <a:outerShdw blurRad="38100" dist="38100" dir="2700000" algn="tl">
                    <a:srgbClr val="000000">
                      <a:alpha val="43137"/>
                    </a:srgbClr>
                  </a:outerShdw>
                </a:effectLst>
                <a:latin typeface="Trebuchet MS" panose="020B0603020202020204" pitchFamily="34" charset="0"/>
              </a:rPr>
              <a:t> humano</a:t>
            </a:r>
          </a:p>
        </p:txBody>
      </p:sp>
    </p:spTree>
    <p:extLst>
      <p:ext uri="{BB962C8B-B14F-4D97-AF65-F5344CB8AC3E}">
        <p14:creationId xmlns:p14="http://schemas.microsoft.com/office/powerpoint/2010/main" val="1570595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p:txBody>
          <a:bodyPr/>
          <a:lstStyle/>
          <a:p>
            <a:r>
              <a:rPr lang="pt-BR" b="1" dirty="0">
                <a:solidFill>
                  <a:srgbClr val="EBC766"/>
                </a:solidFill>
              </a:rPr>
              <a:t>Migrações forçadas</a:t>
            </a:r>
          </a:p>
        </p:txBody>
      </p:sp>
      <p:sp>
        <p:nvSpPr>
          <p:cNvPr id="3" name="Retângulo 2">
            <a:extLst>
              <a:ext uri="{FF2B5EF4-FFF2-40B4-BE49-F238E27FC236}">
                <a16:creationId xmlns:a16="http://schemas.microsoft.com/office/drawing/2014/main" id="{E1CE080E-251A-436F-B00B-1E2471FC1956}"/>
              </a:ext>
            </a:extLst>
          </p:cNvPr>
          <p:cNvSpPr/>
          <p:nvPr/>
        </p:nvSpPr>
        <p:spPr>
          <a:xfrm>
            <a:off x="338521" y="2306974"/>
            <a:ext cx="2740404" cy="3598876"/>
          </a:xfrm>
          <a:prstGeom prst="rect">
            <a:avLst/>
          </a:prstGeom>
          <a:solidFill>
            <a:srgbClr val="EBC766">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dirty="0">
                <a:solidFill>
                  <a:schemeClr val="tx1">
                    <a:lumMod val="75000"/>
                    <a:lumOff val="25000"/>
                  </a:schemeClr>
                </a:solidFill>
                <a:latin typeface="Trebuchet MS" panose="020B0603020202020204" pitchFamily="34" charset="0"/>
              </a:rPr>
              <a:t>Ao final do ano de 2016, existiam mais de 65,6 milhões de pessoas que se deslocaram de seu local de origem em todo o mundo. O deslocamento dessas pessoas deveu-se a fatores como perseguição política, conflito, violência generalizada ou violações de direitos humanos.</a:t>
            </a:r>
          </a:p>
        </p:txBody>
      </p:sp>
      <p:sp>
        <p:nvSpPr>
          <p:cNvPr id="4" name="Retângulo 3">
            <a:extLst>
              <a:ext uri="{FF2B5EF4-FFF2-40B4-BE49-F238E27FC236}">
                <a16:creationId xmlns:a16="http://schemas.microsoft.com/office/drawing/2014/main" id="{B84AE050-4AAC-416C-9924-6DEB6F86F9D9}"/>
              </a:ext>
            </a:extLst>
          </p:cNvPr>
          <p:cNvSpPr/>
          <p:nvPr/>
        </p:nvSpPr>
        <p:spPr>
          <a:xfrm>
            <a:off x="3175234" y="2306974"/>
            <a:ext cx="2740404" cy="3598876"/>
          </a:xfrm>
          <a:prstGeom prst="rect">
            <a:avLst/>
          </a:prstGeom>
          <a:solidFill>
            <a:srgbClr val="EBC766">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dirty="0">
                <a:solidFill>
                  <a:schemeClr val="tx1">
                    <a:lumMod val="75000"/>
                    <a:lumOff val="25000"/>
                  </a:schemeClr>
                </a:solidFill>
                <a:latin typeface="Trebuchet MS" panose="020B0603020202020204" pitchFamily="34" charset="0"/>
              </a:rPr>
              <a:t> Milhões de pessoas podem se deslocar de seus locais de origem motivadas por fatores ambientais, como erosão, inundação nas regiões litorâneas, desaparecimento de ilhas oceânicas em decorrência da elevação do nível do mar, seca, desertificação e excesso de tempestades. </a:t>
            </a:r>
          </a:p>
        </p:txBody>
      </p:sp>
      <p:sp>
        <p:nvSpPr>
          <p:cNvPr id="5" name="Retângulo 4">
            <a:extLst>
              <a:ext uri="{FF2B5EF4-FFF2-40B4-BE49-F238E27FC236}">
                <a16:creationId xmlns:a16="http://schemas.microsoft.com/office/drawing/2014/main" id="{6E73827E-7F21-4F0B-9EC3-05675A0A766D}"/>
              </a:ext>
            </a:extLst>
          </p:cNvPr>
          <p:cNvSpPr/>
          <p:nvPr/>
        </p:nvSpPr>
        <p:spPr>
          <a:xfrm>
            <a:off x="338521" y="1566020"/>
            <a:ext cx="2740404" cy="662730"/>
          </a:xfrm>
          <a:prstGeom prst="rect">
            <a:avLst/>
          </a:prstGeom>
          <a:solidFill>
            <a:srgbClr val="EBC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effectLst>
                  <a:outerShdw blurRad="38100" dist="38100" dir="2700000" algn="tl">
                    <a:srgbClr val="000000">
                      <a:alpha val="43137"/>
                    </a:srgbClr>
                  </a:outerShdw>
                </a:effectLst>
                <a:latin typeface="Trebuchet MS" panose="020B0603020202020204" pitchFamily="34" charset="0"/>
              </a:rPr>
              <a:t>Refugiados no mundo</a:t>
            </a:r>
          </a:p>
        </p:txBody>
      </p:sp>
      <p:sp>
        <p:nvSpPr>
          <p:cNvPr id="6" name="Retângulo 5">
            <a:extLst>
              <a:ext uri="{FF2B5EF4-FFF2-40B4-BE49-F238E27FC236}">
                <a16:creationId xmlns:a16="http://schemas.microsoft.com/office/drawing/2014/main" id="{6618F6FC-17CD-46A0-90F6-948E5152DF33}"/>
              </a:ext>
            </a:extLst>
          </p:cNvPr>
          <p:cNvSpPr/>
          <p:nvPr/>
        </p:nvSpPr>
        <p:spPr>
          <a:xfrm>
            <a:off x="3175234" y="1566020"/>
            <a:ext cx="2740404" cy="662730"/>
          </a:xfrm>
          <a:prstGeom prst="rect">
            <a:avLst/>
          </a:prstGeom>
          <a:solidFill>
            <a:srgbClr val="EBC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effectLst>
                  <a:outerShdw blurRad="38100" dist="38100" dir="2700000" algn="tl">
                    <a:srgbClr val="000000">
                      <a:alpha val="43137"/>
                    </a:srgbClr>
                  </a:outerShdw>
                </a:effectLst>
                <a:latin typeface="Trebuchet MS" panose="020B0603020202020204" pitchFamily="34" charset="0"/>
              </a:rPr>
              <a:t>Refugiados ambientais</a:t>
            </a:r>
          </a:p>
        </p:txBody>
      </p:sp>
      <p:sp>
        <p:nvSpPr>
          <p:cNvPr id="7" name="Retângulo 6">
            <a:extLst>
              <a:ext uri="{FF2B5EF4-FFF2-40B4-BE49-F238E27FC236}">
                <a16:creationId xmlns:a16="http://schemas.microsoft.com/office/drawing/2014/main" id="{31A1BA07-894F-475B-A8FE-F11DC4F68376}"/>
              </a:ext>
            </a:extLst>
          </p:cNvPr>
          <p:cNvSpPr/>
          <p:nvPr/>
        </p:nvSpPr>
        <p:spPr>
          <a:xfrm>
            <a:off x="5997965" y="2306974"/>
            <a:ext cx="2740404" cy="3598876"/>
          </a:xfrm>
          <a:prstGeom prst="rect">
            <a:avLst/>
          </a:prstGeom>
          <a:solidFill>
            <a:srgbClr val="EBC766">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dirty="0">
                <a:solidFill>
                  <a:schemeClr val="tx1">
                    <a:lumMod val="75000"/>
                    <a:lumOff val="25000"/>
                  </a:schemeClr>
                </a:solidFill>
                <a:latin typeface="Trebuchet MS" panose="020B0603020202020204" pitchFamily="34" charset="0"/>
              </a:rPr>
              <a:t>O tráfico de pessoas é uma das atividades criminosas que mais crescem e é classificado em forma moderna de escravidão humana. Em pleno século XXI, mais de 2,4 milhões de pessoas são negociadas.</a:t>
            </a:r>
          </a:p>
        </p:txBody>
      </p:sp>
      <p:sp>
        <p:nvSpPr>
          <p:cNvPr id="8" name="Retângulo 7">
            <a:extLst>
              <a:ext uri="{FF2B5EF4-FFF2-40B4-BE49-F238E27FC236}">
                <a16:creationId xmlns:a16="http://schemas.microsoft.com/office/drawing/2014/main" id="{7E1F8DA3-130C-4F89-84F0-9813FD8BFE4D}"/>
              </a:ext>
            </a:extLst>
          </p:cNvPr>
          <p:cNvSpPr/>
          <p:nvPr/>
        </p:nvSpPr>
        <p:spPr>
          <a:xfrm>
            <a:off x="5997965" y="1566020"/>
            <a:ext cx="2740404" cy="662730"/>
          </a:xfrm>
          <a:prstGeom prst="rect">
            <a:avLst/>
          </a:prstGeom>
          <a:solidFill>
            <a:srgbClr val="EBC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err="1">
                <a:effectLst>
                  <a:outerShdw blurRad="38100" dist="38100" dir="2700000" algn="tl">
                    <a:srgbClr val="000000">
                      <a:alpha val="43137"/>
                    </a:srgbClr>
                  </a:outerShdw>
                </a:effectLst>
                <a:latin typeface="Trebuchet MS" panose="020B0603020202020204" pitchFamily="34" charset="0"/>
              </a:rPr>
              <a:t>Tráﬁco</a:t>
            </a:r>
            <a:r>
              <a:rPr lang="pt-BR" b="1" dirty="0">
                <a:effectLst>
                  <a:outerShdw blurRad="38100" dist="38100" dir="2700000" algn="tl">
                    <a:srgbClr val="000000">
                      <a:alpha val="43137"/>
                    </a:srgbClr>
                  </a:outerShdw>
                </a:effectLst>
                <a:latin typeface="Trebuchet MS" panose="020B0603020202020204" pitchFamily="34" charset="0"/>
              </a:rPr>
              <a:t> humano</a:t>
            </a:r>
          </a:p>
        </p:txBody>
      </p:sp>
    </p:spTree>
    <p:extLst>
      <p:ext uri="{BB962C8B-B14F-4D97-AF65-F5344CB8AC3E}">
        <p14:creationId xmlns:p14="http://schemas.microsoft.com/office/powerpoint/2010/main" val="1157378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p:txBody>
          <a:bodyPr/>
          <a:lstStyle/>
          <a:p>
            <a:r>
              <a:rPr lang="pt-BR" b="1" dirty="0">
                <a:solidFill>
                  <a:srgbClr val="EBC766"/>
                </a:solidFill>
              </a:rPr>
              <a:t>Principais polos de imigração e seus problemas</a:t>
            </a:r>
          </a:p>
        </p:txBody>
      </p:sp>
      <p:pic>
        <p:nvPicPr>
          <p:cNvPr id="3" name="Imagem 2">
            <a:extLst>
              <a:ext uri="{FF2B5EF4-FFF2-40B4-BE49-F238E27FC236}">
                <a16:creationId xmlns:a16="http://schemas.microsoft.com/office/drawing/2014/main" id="{793FA9C5-6ECE-4CCF-811A-EAB9B2F44B0E}"/>
              </a:ext>
            </a:extLst>
          </p:cNvPr>
          <p:cNvPicPr>
            <a:picLocks noChangeAspect="1"/>
          </p:cNvPicPr>
          <p:nvPr/>
        </p:nvPicPr>
        <p:blipFill>
          <a:blip r:embed="rId2"/>
          <a:stretch>
            <a:fillRect/>
          </a:stretch>
        </p:blipFill>
        <p:spPr>
          <a:xfrm>
            <a:off x="1325355" y="1536013"/>
            <a:ext cx="6493289" cy="4802864"/>
          </a:xfrm>
          <a:prstGeom prst="rect">
            <a:avLst/>
          </a:prstGeom>
        </p:spPr>
      </p:pic>
      <p:sp>
        <p:nvSpPr>
          <p:cNvPr id="4" name="Retângulo 3">
            <a:extLst>
              <a:ext uri="{FF2B5EF4-FFF2-40B4-BE49-F238E27FC236}">
                <a16:creationId xmlns:a16="http://schemas.microsoft.com/office/drawing/2014/main" id="{F1A61461-9199-4C6A-9E66-065E836D6885}"/>
              </a:ext>
            </a:extLst>
          </p:cNvPr>
          <p:cNvSpPr/>
          <p:nvPr/>
        </p:nvSpPr>
        <p:spPr>
          <a:xfrm rot="16200000">
            <a:off x="5864400" y="3620428"/>
            <a:ext cx="4171206" cy="276999"/>
          </a:xfrm>
          <a:prstGeom prst="rect">
            <a:avLst/>
          </a:prstGeom>
        </p:spPr>
        <p:txBody>
          <a:bodyPr wrap="square">
            <a:spAutoFit/>
          </a:bodyPr>
          <a:lstStyle/>
          <a:p>
            <a:pPr algn="r"/>
            <a:r>
              <a:rPr lang="pt-BR" sz="600" dirty="0">
                <a:solidFill>
                  <a:schemeClr val="tx1">
                    <a:lumMod val="75000"/>
                    <a:lumOff val="25000"/>
                  </a:schemeClr>
                </a:solidFill>
                <a:latin typeface="Trebuchet MS" panose="020B0603020202020204" pitchFamily="34" charset="0"/>
              </a:rPr>
              <a:t>Disponível em: &lt;http://ec.europa.eu/</a:t>
            </a:r>
            <a:r>
              <a:rPr lang="pt-BR" sz="600" dirty="0" err="1">
                <a:solidFill>
                  <a:schemeClr val="tx1">
                    <a:lumMod val="75000"/>
                    <a:lumOff val="25000"/>
                  </a:schemeClr>
                </a:solidFill>
                <a:latin typeface="Trebuchet MS" panose="020B0603020202020204" pitchFamily="34" charset="0"/>
              </a:rPr>
              <a:t>eurostat</a:t>
            </a:r>
            <a:r>
              <a:rPr lang="pt-BR" sz="600" dirty="0">
                <a:solidFill>
                  <a:schemeClr val="tx1">
                    <a:lumMod val="75000"/>
                    <a:lumOff val="25000"/>
                  </a:schemeClr>
                </a:solidFill>
                <a:latin typeface="Trebuchet MS" panose="020B0603020202020204" pitchFamily="34" charset="0"/>
              </a:rPr>
              <a:t>/</a:t>
            </a:r>
            <a:r>
              <a:rPr lang="pt-BR" sz="600" dirty="0" err="1">
                <a:solidFill>
                  <a:schemeClr val="tx1">
                    <a:lumMod val="75000"/>
                    <a:lumOff val="25000"/>
                  </a:schemeClr>
                </a:solidFill>
                <a:latin typeface="Trebuchet MS" panose="020B0603020202020204" pitchFamily="34" charset="0"/>
              </a:rPr>
              <a:t>statistics-explained</a:t>
            </a:r>
            <a:r>
              <a:rPr lang="pt-BR" sz="600" dirty="0">
                <a:solidFill>
                  <a:schemeClr val="tx1">
                    <a:lumMod val="75000"/>
                    <a:lumOff val="25000"/>
                  </a:schemeClr>
                </a:solidFill>
                <a:latin typeface="Trebuchet MS" panose="020B0603020202020204" pitchFamily="34" charset="0"/>
              </a:rPr>
              <a:t>/</a:t>
            </a:r>
            <a:r>
              <a:rPr lang="pt-BR" sz="600" dirty="0" err="1">
                <a:solidFill>
                  <a:schemeClr val="tx1">
                    <a:lumMod val="75000"/>
                    <a:lumOff val="25000"/>
                  </a:schemeClr>
                </a:solidFill>
                <a:latin typeface="Trebuchet MS" panose="020B0603020202020204" pitchFamily="34" charset="0"/>
              </a:rPr>
              <a:t>index.php</a:t>
            </a:r>
            <a:r>
              <a:rPr lang="pt-BR" sz="600" dirty="0">
                <a:solidFill>
                  <a:schemeClr val="tx1">
                    <a:lumMod val="75000"/>
                    <a:lumOff val="25000"/>
                  </a:schemeClr>
                </a:solidFill>
                <a:latin typeface="Trebuchet MS" panose="020B0603020202020204" pitchFamily="34" charset="0"/>
              </a:rPr>
              <a:t>/File:Immigrants,_2015_(per_1_000_inhabitants).png&gt;. Acesso em: 29 fev. 2018.</a:t>
            </a:r>
          </a:p>
        </p:txBody>
      </p:sp>
      <p:sp>
        <p:nvSpPr>
          <p:cNvPr id="5" name="Retângulo 4">
            <a:extLst>
              <a:ext uri="{FF2B5EF4-FFF2-40B4-BE49-F238E27FC236}">
                <a16:creationId xmlns:a16="http://schemas.microsoft.com/office/drawing/2014/main" id="{3D0A5133-BAC3-478A-B650-AFDA3E4D15CF}"/>
              </a:ext>
            </a:extLst>
          </p:cNvPr>
          <p:cNvSpPr/>
          <p:nvPr/>
        </p:nvSpPr>
        <p:spPr>
          <a:xfrm>
            <a:off x="486576" y="1110736"/>
            <a:ext cx="2531462" cy="400110"/>
          </a:xfrm>
          <a:prstGeom prst="rect">
            <a:avLst/>
          </a:prstGeom>
        </p:spPr>
        <p:txBody>
          <a:bodyPr wrap="none">
            <a:spAutoFit/>
          </a:bodyPr>
          <a:lstStyle/>
          <a:p>
            <a:r>
              <a:rPr lang="pt-BR" sz="2000" dirty="0">
                <a:solidFill>
                  <a:srgbClr val="EBC766"/>
                </a:solidFill>
                <a:latin typeface="Trebuchet MS" panose="020B0603020202020204" pitchFamily="34" charset="0"/>
              </a:rPr>
              <a:t>Migrações na Europa</a:t>
            </a:r>
          </a:p>
        </p:txBody>
      </p:sp>
    </p:spTree>
    <p:extLst>
      <p:ext uri="{BB962C8B-B14F-4D97-AF65-F5344CB8AC3E}">
        <p14:creationId xmlns:p14="http://schemas.microsoft.com/office/powerpoint/2010/main" val="2000343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p:txBody>
          <a:bodyPr/>
          <a:lstStyle/>
          <a:p>
            <a:r>
              <a:rPr lang="pt-BR" b="1" dirty="0">
                <a:solidFill>
                  <a:srgbClr val="EBC766"/>
                </a:solidFill>
              </a:rPr>
              <a:t>Principais polos de imigração e seus problemas</a:t>
            </a:r>
          </a:p>
        </p:txBody>
      </p:sp>
      <p:sp>
        <p:nvSpPr>
          <p:cNvPr id="5" name="Retângulo 4">
            <a:extLst>
              <a:ext uri="{FF2B5EF4-FFF2-40B4-BE49-F238E27FC236}">
                <a16:creationId xmlns:a16="http://schemas.microsoft.com/office/drawing/2014/main" id="{3D0A5133-BAC3-478A-B650-AFDA3E4D15CF}"/>
              </a:ext>
            </a:extLst>
          </p:cNvPr>
          <p:cNvSpPr/>
          <p:nvPr/>
        </p:nvSpPr>
        <p:spPr>
          <a:xfrm>
            <a:off x="486576" y="1110736"/>
            <a:ext cx="2531462" cy="400110"/>
          </a:xfrm>
          <a:prstGeom prst="rect">
            <a:avLst/>
          </a:prstGeom>
        </p:spPr>
        <p:txBody>
          <a:bodyPr wrap="none">
            <a:spAutoFit/>
          </a:bodyPr>
          <a:lstStyle/>
          <a:p>
            <a:r>
              <a:rPr lang="pt-BR" sz="2000" dirty="0">
                <a:solidFill>
                  <a:srgbClr val="EBC766"/>
                </a:solidFill>
                <a:latin typeface="Trebuchet MS" panose="020B0603020202020204" pitchFamily="34" charset="0"/>
              </a:rPr>
              <a:t>Migrações na Europa</a:t>
            </a:r>
          </a:p>
        </p:txBody>
      </p:sp>
      <p:sp>
        <p:nvSpPr>
          <p:cNvPr id="6" name="Retângulo: Cantos Arredondados 5">
            <a:extLst>
              <a:ext uri="{FF2B5EF4-FFF2-40B4-BE49-F238E27FC236}">
                <a16:creationId xmlns:a16="http://schemas.microsoft.com/office/drawing/2014/main" id="{43459111-62F5-462B-AB80-ADEF6C653BAE}"/>
              </a:ext>
            </a:extLst>
          </p:cNvPr>
          <p:cNvSpPr/>
          <p:nvPr/>
        </p:nvSpPr>
        <p:spPr>
          <a:xfrm>
            <a:off x="5008228" y="1736521"/>
            <a:ext cx="3621965" cy="714642"/>
          </a:xfrm>
          <a:prstGeom prst="roundRect">
            <a:avLst/>
          </a:prstGeom>
          <a:solidFill>
            <a:srgbClr val="EBC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dirty="0">
                <a:solidFill>
                  <a:schemeClr val="bg1"/>
                </a:solidFill>
                <a:latin typeface="Trebuchet MS" panose="020B0603020202020204" pitchFamily="34" charset="0"/>
              </a:rPr>
              <a:t>Xenofobia</a:t>
            </a:r>
          </a:p>
        </p:txBody>
      </p:sp>
    </p:spTree>
    <p:extLst>
      <p:ext uri="{BB962C8B-B14F-4D97-AF65-F5344CB8AC3E}">
        <p14:creationId xmlns:p14="http://schemas.microsoft.com/office/powerpoint/2010/main" val="169557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p:txBody>
          <a:bodyPr/>
          <a:lstStyle/>
          <a:p>
            <a:r>
              <a:rPr lang="pt-BR" b="1" dirty="0">
                <a:solidFill>
                  <a:srgbClr val="EBC766"/>
                </a:solidFill>
              </a:rPr>
              <a:t>Principais polos de imigração e seus problemas</a:t>
            </a:r>
          </a:p>
        </p:txBody>
      </p:sp>
      <p:sp>
        <p:nvSpPr>
          <p:cNvPr id="5" name="Retângulo 4">
            <a:extLst>
              <a:ext uri="{FF2B5EF4-FFF2-40B4-BE49-F238E27FC236}">
                <a16:creationId xmlns:a16="http://schemas.microsoft.com/office/drawing/2014/main" id="{3D0A5133-BAC3-478A-B650-AFDA3E4D15CF}"/>
              </a:ext>
            </a:extLst>
          </p:cNvPr>
          <p:cNvSpPr/>
          <p:nvPr/>
        </p:nvSpPr>
        <p:spPr>
          <a:xfrm>
            <a:off x="486576" y="1110736"/>
            <a:ext cx="2531462" cy="400110"/>
          </a:xfrm>
          <a:prstGeom prst="rect">
            <a:avLst/>
          </a:prstGeom>
        </p:spPr>
        <p:txBody>
          <a:bodyPr wrap="none">
            <a:spAutoFit/>
          </a:bodyPr>
          <a:lstStyle/>
          <a:p>
            <a:r>
              <a:rPr lang="pt-BR" sz="2000" dirty="0">
                <a:solidFill>
                  <a:srgbClr val="EBC766"/>
                </a:solidFill>
                <a:latin typeface="Trebuchet MS" panose="020B0603020202020204" pitchFamily="34" charset="0"/>
              </a:rPr>
              <a:t>Migrações na Europa</a:t>
            </a:r>
          </a:p>
        </p:txBody>
      </p:sp>
      <p:sp>
        <p:nvSpPr>
          <p:cNvPr id="6" name="Retângulo: Cantos Arredondados 5">
            <a:extLst>
              <a:ext uri="{FF2B5EF4-FFF2-40B4-BE49-F238E27FC236}">
                <a16:creationId xmlns:a16="http://schemas.microsoft.com/office/drawing/2014/main" id="{43459111-62F5-462B-AB80-ADEF6C653BAE}"/>
              </a:ext>
            </a:extLst>
          </p:cNvPr>
          <p:cNvSpPr/>
          <p:nvPr/>
        </p:nvSpPr>
        <p:spPr>
          <a:xfrm>
            <a:off x="5008228" y="1736521"/>
            <a:ext cx="3621965" cy="714642"/>
          </a:xfrm>
          <a:prstGeom prst="roundRect">
            <a:avLst/>
          </a:prstGeom>
          <a:solidFill>
            <a:srgbClr val="EBC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dirty="0">
                <a:solidFill>
                  <a:schemeClr val="bg1"/>
                </a:solidFill>
                <a:latin typeface="Trebuchet MS" panose="020B0603020202020204" pitchFamily="34" charset="0"/>
              </a:rPr>
              <a:t>Xenofobia</a:t>
            </a:r>
          </a:p>
        </p:txBody>
      </p:sp>
      <p:sp>
        <p:nvSpPr>
          <p:cNvPr id="7" name="Retângulo: Cantos Arredondados 6">
            <a:extLst>
              <a:ext uri="{FF2B5EF4-FFF2-40B4-BE49-F238E27FC236}">
                <a16:creationId xmlns:a16="http://schemas.microsoft.com/office/drawing/2014/main" id="{B0460594-3F4E-4ACC-9CD3-855EBC698D41}"/>
              </a:ext>
            </a:extLst>
          </p:cNvPr>
          <p:cNvSpPr/>
          <p:nvPr/>
        </p:nvSpPr>
        <p:spPr>
          <a:xfrm>
            <a:off x="526048" y="2642532"/>
            <a:ext cx="8104146" cy="3374893"/>
          </a:xfrm>
          <a:prstGeom prst="roundRect">
            <a:avLst/>
          </a:prstGeom>
          <a:noFill/>
          <a:ln w="28575">
            <a:solidFill>
              <a:srgbClr val="EBC7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lumMod val="75000"/>
                    <a:lumOff val="25000"/>
                  </a:schemeClr>
                </a:solidFill>
                <a:latin typeface="Trebuchet MS" panose="020B0603020202020204" pitchFamily="34" charset="0"/>
              </a:rPr>
              <a:t>Na década de 1990, com o fim do socialismo, grandes contingentes da Europa oriental começaram a emigrar para a ocidental, tornando problemática a questão da imigração na UE. </a:t>
            </a:r>
          </a:p>
          <a:p>
            <a:pPr algn="ctr"/>
            <a:endParaRPr lang="pt-BR" dirty="0">
              <a:solidFill>
                <a:schemeClr val="tx1">
                  <a:lumMod val="75000"/>
                  <a:lumOff val="25000"/>
                </a:schemeClr>
              </a:solidFill>
              <a:latin typeface="Trebuchet MS" panose="020B0603020202020204" pitchFamily="34" charset="0"/>
            </a:endParaRPr>
          </a:p>
          <a:p>
            <a:pPr algn="ctr"/>
            <a:r>
              <a:rPr lang="pt-BR" dirty="0">
                <a:solidFill>
                  <a:schemeClr val="tx1">
                    <a:lumMod val="75000"/>
                    <a:lumOff val="25000"/>
                  </a:schemeClr>
                </a:solidFill>
                <a:latin typeface="Trebuchet MS" panose="020B0603020202020204" pitchFamily="34" charset="0"/>
              </a:rPr>
              <a:t>O desemprego começou a atingir grande parte das populações nacionais, e os imigrantes passaram a ser responsabilizados por isso. </a:t>
            </a:r>
          </a:p>
        </p:txBody>
      </p:sp>
      <p:sp>
        <p:nvSpPr>
          <p:cNvPr id="8" name="Triângulo isósceles 7">
            <a:extLst>
              <a:ext uri="{FF2B5EF4-FFF2-40B4-BE49-F238E27FC236}">
                <a16:creationId xmlns:a16="http://schemas.microsoft.com/office/drawing/2014/main" id="{4E6165AD-ABE6-454F-B556-1D3327A8A0E3}"/>
              </a:ext>
            </a:extLst>
          </p:cNvPr>
          <p:cNvSpPr/>
          <p:nvPr/>
        </p:nvSpPr>
        <p:spPr>
          <a:xfrm rot="10800000">
            <a:off x="6365965" y="2414862"/>
            <a:ext cx="1953706" cy="278674"/>
          </a:xfrm>
          <a:prstGeom prst="triangle">
            <a:avLst/>
          </a:prstGeom>
          <a:solidFill>
            <a:srgbClr val="F6E2B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7923000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p:txBody>
          <a:bodyPr/>
          <a:lstStyle/>
          <a:p>
            <a:r>
              <a:rPr lang="pt-BR" b="1" dirty="0">
                <a:solidFill>
                  <a:srgbClr val="EBC766"/>
                </a:solidFill>
              </a:rPr>
              <a:t>Principais polos de imigração e seus problemas</a:t>
            </a:r>
          </a:p>
        </p:txBody>
      </p:sp>
      <p:sp>
        <p:nvSpPr>
          <p:cNvPr id="5" name="Retângulo 4">
            <a:extLst>
              <a:ext uri="{FF2B5EF4-FFF2-40B4-BE49-F238E27FC236}">
                <a16:creationId xmlns:a16="http://schemas.microsoft.com/office/drawing/2014/main" id="{3D0A5133-BAC3-478A-B650-AFDA3E4D15CF}"/>
              </a:ext>
            </a:extLst>
          </p:cNvPr>
          <p:cNvSpPr/>
          <p:nvPr/>
        </p:nvSpPr>
        <p:spPr>
          <a:xfrm>
            <a:off x="486576" y="1110736"/>
            <a:ext cx="2531462" cy="400110"/>
          </a:xfrm>
          <a:prstGeom prst="rect">
            <a:avLst/>
          </a:prstGeom>
        </p:spPr>
        <p:txBody>
          <a:bodyPr wrap="none">
            <a:spAutoFit/>
          </a:bodyPr>
          <a:lstStyle/>
          <a:p>
            <a:r>
              <a:rPr lang="pt-BR" sz="2000" dirty="0">
                <a:solidFill>
                  <a:srgbClr val="EBC766"/>
                </a:solidFill>
                <a:latin typeface="Trebuchet MS" panose="020B0603020202020204" pitchFamily="34" charset="0"/>
              </a:rPr>
              <a:t>Migrações na Europa</a:t>
            </a:r>
          </a:p>
        </p:txBody>
      </p:sp>
      <p:sp>
        <p:nvSpPr>
          <p:cNvPr id="6" name="Retângulo: Cantos Arredondados 5">
            <a:extLst>
              <a:ext uri="{FF2B5EF4-FFF2-40B4-BE49-F238E27FC236}">
                <a16:creationId xmlns:a16="http://schemas.microsoft.com/office/drawing/2014/main" id="{43459111-62F5-462B-AB80-ADEF6C653BAE}"/>
              </a:ext>
            </a:extLst>
          </p:cNvPr>
          <p:cNvSpPr/>
          <p:nvPr/>
        </p:nvSpPr>
        <p:spPr>
          <a:xfrm>
            <a:off x="5008228" y="1736521"/>
            <a:ext cx="3621965" cy="714642"/>
          </a:xfrm>
          <a:prstGeom prst="roundRect">
            <a:avLst/>
          </a:prstGeom>
          <a:solidFill>
            <a:srgbClr val="EBC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dirty="0">
                <a:solidFill>
                  <a:schemeClr val="bg1"/>
                </a:solidFill>
                <a:latin typeface="Trebuchet MS" panose="020B0603020202020204" pitchFamily="34" charset="0"/>
              </a:rPr>
              <a:t>Xenofobia</a:t>
            </a:r>
          </a:p>
        </p:txBody>
      </p:sp>
      <p:sp>
        <p:nvSpPr>
          <p:cNvPr id="7" name="Retângulo: Cantos Arredondados 6">
            <a:extLst>
              <a:ext uri="{FF2B5EF4-FFF2-40B4-BE49-F238E27FC236}">
                <a16:creationId xmlns:a16="http://schemas.microsoft.com/office/drawing/2014/main" id="{B0460594-3F4E-4ACC-9CD3-855EBC698D41}"/>
              </a:ext>
            </a:extLst>
          </p:cNvPr>
          <p:cNvSpPr/>
          <p:nvPr/>
        </p:nvSpPr>
        <p:spPr>
          <a:xfrm>
            <a:off x="526048" y="2642532"/>
            <a:ext cx="8104146" cy="3374893"/>
          </a:xfrm>
          <a:prstGeom prst="roundRect">
            <a:avLst/>
          </a:prstGeom>
          <a:noFill/>
          <a:ln w="28575">
            <a:solidFill>
              <a:srgbClr val="EBC7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lumMod val="75000"/>
                    <a:lumOff val="25000"/>
                  </a:schemeClr>
                </a:solidFill>
                <a:latin typeface="Trebuchet MS" panose="020B0603020202020204" pitchFamily="34" charset="0"/>
              </a:rPr>
              <a:t>Surgiram em diversos países movimentos nacionalistas e de cunho </a:t>
            </a:r>
            <a:br>
              <a:rPr lang="pt-BR" dirty="0">
                <a:solidFill>
                  <a:schemeClr val="tx1">
                    <a:lumMod val="75000"/>
                    <a:lumOff val="25000"/>
                  </a:schemeClr>
                </a:solidFill>
                <a:latin typeface="Trebuchet MS" panose="020B0603020202020204" pitchFamily="34" charset="0"/>
              </a:rPr>
            </a:br>
            <a:r>
              <a:rPr lang="pt-BR" dirty="0">
                <a:solidFill>
                  <a:schemeClr val="tx1">
                    <a:lumMod val="75000"/>
                    <a:lumOff val="25000"/>
                  </a:schemeClr>
                </a:solidFill>
                <a:latin typeface="Trebuchet MS" panose="020B0603020202020204" pitchFamily="34" charset="0"/>
              </a:rPr>
              <a:t>étnico-racial. </a:t>
            </a:r>
          </a:p>
          <a:p>
            <a:pPr algn="ctr"/>
            <a:endParaRPr lang="pt-BR" dirty="0">
              <a:solidFill>
                <a:schemeClr val="tx1">
                  <a:lumMod val="75000"/>
                  <a:lumOff val="25000"/>
                </a:schemeClr>
              </a:solidFill>
              <a:latin typeface="Trebuchet MS" panose="020B0603020202020204" pitchFamily="34" charset="0"/>
            </a:endParaRPr>
          </a:p>
          <a:p>
            <a:pPr algn="ctr"/>
            <a:r>
              <a:rPr lang="pt-BR" dirty="0">
                <a:solidFill>
                  <a:schemeClr val="tx1">
                    <a:lumMod val="75000"/>
                    <a:lumOff val="25000"/>
                  </a:schemeClr>
                </a:solidFill>
                <a:latin typeface="Trebuchet MS" panose="020B0603020202020204" pitchFamily="34" charset="0"/>
              </a:rPr>
              <a:t>O </a:t>
            </a:r>
            <a:r>
              <a:rPr lang="pt-BR" b="1" dirty="0">
                <a:solidFill>
                  <a:srgbClr val="EBC766"/>
                </a:solidFill>
                <a:latin typeface="Trebuchet MS" panose="020B0603020202020204" pitchFamily="34" charset="0"/>
              </a:rPr>
              <a:t>ódio ao estrangeiro </a:t>
            </a:r>
            <a:r>
              <a:rPr lang="pt-BR" dirty="0">
                <a:solidFill>
                  <a:schemeClr val="tx1">
                    <a:lumMod val="75000"/>
                    <a:lumOff val="25000"/>
                  </a:schemeClr>
                </a:solidFill>
                <a:latin typeface="Trebuchet MS" panose="020B0603020202020204" pitchFamily="34" charset="0"/>
              </a:rPr>
              <a:t>(xenofobia) passou a ser motivo para que </a:t>
            </a:r>
            <a:br>
              <a:rPr lang="pt-BR" dirty="0">
                <a:solidFill>
                  <a:schemeClr val="tx1">
                    <a:lumMod val="75000"/>
                    <a:lumOff val="25000"/>
                  </a:schemeClr>
                </a:solidFill>
                <a:latin typeface="Trebuchet MS" panose="020B0603020202020204" pitchFamily="34" charset="0"/>
              </a:rPr>
            </a:br>
            <a:r>
              <a:rPr lang="pt-BR" dirty="0">
                <a:solidFill>
                  <a:schemeClr val="tx1">
                    <a:lumMod val="75000"/>
                    <a:lumOff val="25000"/>
                  </a:schemeClr>
                </a:solidFill>
                <a:latin typeface="Trebuchet MS" panose="020B0603020202020204" pitchFamily="34" charset="0"/>
              </a:rPr>
              <a:t>pequenos grupos promovessem atentados, espancamentos e outros tipos de intimidação a grupos de imigrantes que vivem há muito tempo </a:t>
            </a:r>
            <a:br>
              <a:rPr lang="pt-BR" dirty="0">
                <a:solidFill>
                  <a:schemeClr val="tx1">
                    <a:lumMod val="75000"/>
                    <a:lumOff val="25000"/>
                  </a:schemeClr>
                </a:solidFill>
                <a:latin typeface="Trebuchet MS" panose="020B0603020202020204" pitchFamily="34" charset="0"/>
              </a:rPr>
            </a:br>
            <a:r>
              <a:rPr lang="pt-BR" dirty="0">
                <a:solidFill>
                  <a:schemeClr val="tx1">
                    <a:lumMod val="75000"/>
                    <a:lumOff val="25000"/>
                  </a:schemeClr>
                </a:solidFill>
                <a:latin typeface="Trebuchet MS" panose="020B0603020202020204" pitchFamily="34" charset="0"/>
              </a:rPr>
              <a:t>nesses países.</a:t>
            </a:r>
          </a:p>
        </p:txBody>
      </p:sp>
      <p:sp>
        <p:nvSpPr>
          <p:cNvPr id="8" name="Triângulo isósceles 7">
            <a:extLst>
              <a:ext uri="{FF2B5EF4-FFF2-40B4-BE49-F238E27FC236}">
                <a16:creationId xmlns:a16="http://schemas.microsoft.com/office/drawing/2014/main" id="{4E6165AD-ABE6-454F-B556-1D3327A8A0E3}"/>
              </a:ext>
            </a:extLst>
          </p:cNvPr>
          <p:cNvSpPr/>
          <p:nvPr/>
        </p:nvSpPr>
        <p:spPr>
          <a:xfrm rot="10800000">
            <a:off x="6365965" y="2414862"/>
            <a:ext cx="1953706" cy="278674"/>
          </a:xfrm>
          <a:prstGeom prst="triangle">
            <a:avLst/>
          </a:prstGeom>
          <a:solidFill>
            <a:srgbClr val="F6E2B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757705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p:txBody>
          <a:bodyPr/>
          <a:lstStyle/>
          <a:p>
            <a:r>
              <a:rPr lang="pt-BR" b="1" dirty="0">
                <a:solidFill>
                  <a:srgbClr val="EBC766"/>
                </a:solidFill>
              </a:rPr>
              <a:t>Principais polos de imigração e seus problemas</a:t>
            </a:r>
          </a:p>
        </p:txBody>
      </p:sp>
      <p:sp>
        <p:nvSpPr>
          <p:cNvPr id="3" name="Retângulo 2">
            <a:extLst>
              <a:ext uri="{FF2B5EF4-FFF2-40B4-BE49-F238E27FC236}">
                <a16:creationId xmlns:a16="http://schemas.microsoft.com/office/drawing/2014/main" id="{FFA16EC3-CA40-495E-A390-C0361C7AA915}"/>
              </a:ext>
            </a:extLst>
          </p:cNvPr>
          <p:cNvSpPr/>
          <p:nvPr/>
        </p:nvSpPr>
        <p:spPr>
          <a:xfrm>
            <a:off x="486576" y="1110736"/>
            <a:ext cx="3967753" cy="400110"/>
          </a:xfrm>
          <a:prstGeom prst="rect">
            <a:avLst/>
          </a:prstGeom>
        </p:spPr>
        <p:txBody>
          <a:bodyPr wrap="none">
            <a:spAutoFit/>
          </a:bodyPr>
          <a:lstStyle/>
          <a:p>
            <a:r>
              <a:rPr lang="pt-BR" sz="2000" dirty="0">
                <a:solidFill>
                  <a:srgbClr val="EBC766"/>
                </a:solidFill>
                <a:latin typeface="Trebuchet MS" panose="020B0603020202020204" pitchFamily="34" charset="0"/>
              </a:rPr>
              <a:t>Migração para os Estados Unidos </a:t>
            </a:r>
          </a:p>
        </p:txBody>
      </p:sp>
      <p:grpSp>
        <p:nvGrpSpPr>
          <p:cNvPr id="6" name="Agrupar 5">
            <a:extLst>
              <a:ext uri="{FF2B5EF4-FFF2-40B4-BE49-F238E27FC236}">
                <a16:creationId xmlns:a16="http://schemas.microsoft.com/office/drawing/2014/main" id="{5597DBF5-AA26-45CF-B2F8-76DDBBEA635E}"/>
              </a:ext>
            </a:extLst>
          </p:cNvPr>
          <p:cNvGrpSpPr/>
          <p:nvPr/>
        </p:nvGrpSpPr>
        <p:grpSpPr>
          <a:xfrm>
            <a:off x="415637" y="2913232"/>
            <a:ext cx="8312727" cy="2950672"/>
            <a:chOff x="415637" y="3022289"/>
            <a:chExt cx="8312727" cy="2950672"/>
          </a:xfrm>
        </p:grpSpPr>
        <p:pic>
          <p:nvPicPr>
            <p:cNvPr id="4" name="Imagem 3">
              <a:extLst>
                <a:ext uri="{FF2B5EF4-FFF2-40B4-BE49-F238E27FC236}">
                  <a16:creationId xmlns:a16="http://schemas.microsoft.com/office/drawing/2014/main" id="{5FD10462-1FC5-4815-980F-C6126C3891C2}"/>
                </a:ext>
              </a:extLst>
            </p:cNvPr>
            <p:cNvPicPr>
              <a:picLocks noChangeAspect="1"/>
            </p:cNvPicPr>
            <p:nvPr/>
          </p:nvPicPr>
          <p:blipFill>
            <a:blip r:embed="rId2"/>
            <a:stretch>
              <a:fillRect/>
            </a:stretch>
          </p:blipFill>
          <p:spPr>
            <a:xfrm>
              <a:off x="415637" y="3022289"/>
              <a:ext cx="8312727" cy="2944226"/>
            </a:xfrm>
            <a:prstGeom prst="rect">
              <a:avLst/>
            </a:prstGeom>
          </p:spPr>
        </p:pic>
        <p:sp>
          <p:nvSpPr>
            <p:cNvPr id="5" name="Retângulo 4">
              <a:extLst>
                <a:ext uri="{FF2B5EF4-FFF2-40B4-BE49-F238E27FC236}">
                  <a16:creationId xmlns:a16="http://schemas.microsoft.com/office/drawing/2014/main" id="{07FE907D-B74E-4F7E-A5F2-FCFB28989A7F}"/>
                </a:ext>
              </a:extLst>
            </p:cNvPr>
            <p:cNvSpPr/>
            <p:nvPr/>
          </p:nvSpPr>
          <p:spPr>
            <a:xfrm>
              <a:off x="6274965" y="4966283"/>
              <a:ext cx="2416029" cy="10066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7" name="Retângulo 6">
            <a:extLst>
              <a:ext uri="{FF2B5EF4-FFF2-40B4-BE49-F238E27FC236}">
                <a16:creationId xmlns:a16="http://schemas.microsoft.com/office/drawing/2014/main" id="{EAE20118-B646-4A0B-A37A-B82F6BB57362}"/>
              </a:ext>
            </a:extLst>
          </p:cNvPr>
          <p:cNvSpPr/>
          <p:nvPr/>
        </p:nvSpPr>
        <p:spPr>
          <a:xfrm>
            <a:off x="801847" y="1893371"/>
            <a:ext cx="7540304" cy="886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lumMod val="75000"/>
                    <a:lumOff val="25000"/>
                  </a:schemeClr>
                </a:solidFill>
                <a:latin typeface="Trebuchet MS" panose="020B0603020202020204" pitchFamily="34" charset="0"/>
              </a:rPr>
              <a:t>Os dez principais grupos de imigrantes nos Estados Unidos, segundo o país de origem, entre 2010 e 2016.</a:t>
            </a:r>
          </a:p>
        </p:txBody>
      </p:sp>
      <p:sp>
        <p:nvSpPr>
          <p:cNvPr id="8" name="Retângulo 7">
            <a:extLst>
              <a:ext uri="{FF2B5EF4-FFF2-40B4-BE49-F238E27FC236}">
                <a16:creationId xmlns:a16="http://schemas.microsoft.com/office/drawing/2014/main" id="{E9527CC9-FFC9-44B6-9D8D-135EAD779758}"/>
              </a:ext>
            </a:extLst>
          </p:cNvPr>
          <p:cNvSpPr/>
          <p:nvPr/>
        </p:nvSpPr>
        <p:spPr>
          <a:xfrm>
            <a:off x="4303554" y="5967469"/>
            <a:ext cx="4580388" cy="184666"/>
          </a:xfrm>
          <a:prstGeom prst="rect">
            <a:avLst/>
          </a:prstGeom>
        </p:spPr>
        <p:txBody>
          <a:bodyPr wrap="square">
            <a:spAutoFit/>
          </a:bodyPr>
          <a:lstStyle/>
          <a:p>
            <a:pPr algn="r"/>
            <a:r>
              <a:rPr lang="pt-BR" sz="600" dirty="0">
                <a:solidFill>
                  <a:schemeClr val="tx1">
                    <a:lumMod val="75000"/>
                    <a:lumOff val="25000"/>
                  </a:schemeClr>
                </a:solidFill>
                <a:latin typeface="Trebuchet MS" panose="020B0603020202020204" pitchFamily="34" charset="0"/>
              </a:rPr>
              <a:t>Fonte: </a:t>
            </a:r>
            <a:r>
              <a:rPr lang="pt-BR" sz="600" dirty="0" err="1">
                <a:solidFill>
                  <a:schemeClr val="tx1">
                    <a:lumMod val="75000"/>
                    <a:lumOff val="25000"/>
                  </a:schemeClr>
                </a:solidFill>
                <a:latin typeface="Trebuchet MS" panose="020B0603020202020204" pitchFamily="34" charset="0"/>
              </a:rPr>
              <a:t>Migration</a:t>
            </a:r>
            <a:r>
              <a:rPr lang="pt-BR" sz="600" dirty="0">
                <a:solidFill>
                  <a:schemeClr val="tx1">
                    <a:lumMod val="75000"/>
                    <a:lumOff val="25000"/>
                  </a:schemeClr>
                </a:solidFill>
                <a:latin typeface="Trebuchet MS" panose="020B0603020202020204" pitchFamily="34" charset="0"/>
              </a:rPr>
              <a:t> </a:t>
            </a:r>
            <a:r>
              <a:rPr lang="pt-BR" sz="600" dirty="0" err="1">
                <a:solidFill>
                  <a:schemeClr val="tx1">
                    <a:lumMod val="75000"/>
                    <a:lumOff val="25000"/>
                  </a:schemeClr>
                </a:solidFill>
                <a:latin typeface="Trebuchet MS" panose="020B0603020202020204" pitchFamily="34" charset="0"/>
              </a:rPr>
              <a:t>Policy</a:t>
            </a:r>
            <a:r>
              <a:rPr lang="pt-BR" sz="600" dirty="0">
                <a:solidFill>
                  <a:schemeClr val="tx1">
                    <a:lumMod val="75000"/>
                    <a:lumOff val="25000"/>
                  </a:schemeClr>
                </a:solidFill>
                <a:latin typeface="Trebuchet MS" panose="020B0603020202020204" pitchFamily="34" charset="0"/>
              </a:rPr>
              <a:t> </a:t>
            </a:r>
            <a:r>
              <a:rPr lang="pt-BR" sz="600" dirty="0" err="1">
                <a:solidFill>
                  <a:schemeClr val="tx1">
                    <a:lumMod val="75000"/>
                    <a:lumOff val="25000"/>
                  </a:schemeClr>
                </a:solidFill>
                <a:latin typeface="Trebuchet MS" panose="020B0603020202020204" pitchFamily="34" charset="0"/>
              </a:rPr>
              <a:t>Institute</a:t>
            </a:r>
            <a:r>
              <a:rPr lang="pt-BR" sz="600" dirty="0">
                <a:solidFill>
                  <a:schemeClr val="tx1">
                    <a:lumMod val="75000"/>
                    <a:lumOff val="25000"/>
                  </a:schemeClr>
                </a:solidFill>
                <a:latin typeface="Trebuchet MS" panose="020B0603020202020204" pitchFamily="34" charset="0"/>
              </a:rPr>
              <a:t>.</a:t>
            </a:r>
          </a:p>
        </p:txBody>
      </p:sp>
    </p:spTree>
    <p:extLst>
      <p:ext uri="{BB962C8B-B14F-4D97-AF65-F5344CB8AC3E}">
        <p14:creationId xmlns:p14="http://schemas.microsoft.com/office/powerpoint/2010/main" val="3897705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06516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p:txBody>
          <a:bodyPr/>
          <a:lstStyle/>
          <a:p>
            <a:r>
              <a:rPr lang="pt-BR" b="1" dirty="0">
                <a:solidFill>
                  <a:srgbClr val="EBC766"/>
                </a:solidFill>
              </a:rPr>
              <a:t>Principais polos de imigração e seus problemas</a:t>
            </a:r>
          </a:p>
        </p:txBody>
      </p:sp>
      <p:sp>
        <p:nvSpPr>
          <p:cNvPr id="3" name="Retângulo 2">
            <a:extLst>
              <a:ext uri="{FF2B5EF4-FFF2-40B4-BE49-F238E27FC236}">
                <a16:creationId xmlns:a16="http://schemas.microsoft.com/office/drawing/2014/main" id="{FFA16EC3-CA40-495E-A390-C0361C7AA915}"/>
              </a:ext>
            </a:extLst>
          </p:cNvPr>
          <p:cNvSpPr/>
          <p:nvPr/>
        </p:nvSpPr>
        <p:spPr>
          <a:xfrm>
            <a:off x="486576" y="1110736"/>
            <a:ext cx="3967753" cy="400110"/>
          </a:xfrm>
          <a:prstGeom prst="rect">
            <a:avLst/>
          </a:prstGeom>
        </p:spPr>
        <p:txBody>
          <a:bodyPr wrap="none">
            <a:spAutoFit/>
          </a:bodyPr>
          <a:lstStyle/>
          <a:p>
            <a:r>
              <a:rPr lang="pt-BR" sz="2000" dirty="0">
                <a:solidFill>
                  <a:srgbClr val="EBC766"/>
                </a:solidFill>
                <a:latin typeface="Trebuchet MS" panose="020B0603020202020204" pitchFamily="34" charset="0"/>
              </a:rPr>
              <a:t>Migração para os Estados Unidos </a:t>
            </a:r>
          </a:p>
        </p:txBody>
      </p:sp>
      <p:sp>
        <p:nvSpPr>
          <p:cNvPr id="8" name="Retângulo 7">
            <a:extLst>
              <a:ext uri="{FF2B5EF4-FFF2-40B4-BE49-F238E27FC236}">
                <a16:creationId xmlns:a16="http://schemas.microsoft.com/office/drawing/2014/main" id="{E9527CC9-FFC9-44B6-9D8D-135EAD779758}"/>
              </a:ext>
            </a:extLst>
          </p:cNvPr>
          <p:cNvSpPr/>
          <p:nvPr/>
        </p:nvSpPr>
        <p:spPr>
          <a:xfrm>
            <a:off x="674932" y="5591986"/>
            <a:ext cx="8078599" cy="276999"/>
          </a:xfrm>
          <a:prstGeom prst="rect">
            <a:avLst/>
          </a:prstGeom>
        </p:spPr>
        <p:txBody>
          <a:bodyPr wrap="square">
            <a:spAutoFit/>
          </a:bodyPr>
          <a:lstStyle/>
          <a:p>
            <a:pPr algn="r"/>
            <a:r>
              <a:rPr lang="pt-BR" sz="600" dirty="0">
                <a:solidFill>
                  <a:schemeClr val="tx1">
                    <a:lumMod val="75000"/>
                    <a:lumOff val="25000"/>
                  </a:schemeClr>
                </a:solidFill>
                <a:latin typeface="Trebuchet MS" panose="020B0603020202020204" pitchFamily="34" charset="0"/>
              </a:rPr>
              <a:t>Fonte: EUA são país com maior número de imigrantes, mostra estudo da ONU. Opera </a:t>
            </a:r>
            <a:r>
              <a:rPr lang="pt-BR" sz="600" dirty="0" err="1">
                <a:solidFill>
                  <a:schemeClr val="tx1">
                    <a:lumMod val="75000"/>
                    <a:lumOff val="25000"/>
                  </a:schemeClr>
                </a:solidFill>
                <a:latin typeface="Trebuchet MS" panose="020B0603020202020204" pitchFamily="34" charset="0"/>
              </a:rPr>
              <a:t>Mundi</a:t>
            </a:r>
            <a:r>
              <a:rPr lang="pt-BR" sz="600" dirty="0">
                <a:solidFill>
                  <a:schemeClr val="tx1">
                    <a:lumMod val="75000"/>
                    <a:lumOff val="25000"/>
                  </a:schemeClr>
                </a:solidFill>
                <a:latin typeface="Trebuchet MS" panose="020B0603020202020204" pitchFamily="34" charset="0"/>
              </a:rPr>
              <a:t>, 11 set. 2013. Disponível em: &lt;http://operamundi.uol.com.br/conteudo/ noticias/31162/Estados </a:t>
            </a:r>
            <a:r>
              <a:rPr lang="pt-BR" sz="600" dirty="0" err="1">
                <a:solidFill>
                  <a:schemeClr val="tx1">
                    <a:lumMod val="75000"/>
                    <a:lumOff val="25000"/>
                  </a:schemeClr>
                </a:solidFill>
                <a:latin typeface="Trebuchet MS" panose="020B0603020202020204" pitchFamily="34" charset="0"/>
              </a:rPr>
              <a:t>Unidos+sao</a:t>
            </a:r>
            <a:r>
              <a:rPr lang="pt-BR" sz="600" dirty="0">
                <a:solidFill>
                  <a:schemeClr val="tx1">
                    <a:lumMod val="75000"/>
                    <a:lumOff val="25000"/>
                  </a:schemeClr>
                </a:solidFill>
                <a:latin typeface="Trebuchet MS" panose="020B0603020202020204" pitchFamily="34" charset="0"/>
              </a:rPr>
              <a:t>+ </a:t>
            </a:r>
            <a:r>
              <a:rPr lang="pt-BR" sz="600" dirty="0" err="1">
                <a:solidFill>
                  <a:schemeClr val="tx1">
                    <a:lumMod val="75000"/>
                    <a:lumOff val="25000"/>
                  </a:schemeClr>
                </a:solidFill>
                <a:latin typeface="Trebuchet MS" panose="020B0603020202020204" pitchFamily="34" charset="0"/>
              </a:rPr>
              <a:t>pais+com+maior+numero+de+imigrantes</a:t>
            </a:r>
            <a:r>
              <a:rPr lang="pt-BR" sz="600" dirty="0">
                <a:solidFill>
                  <a:schemeClr val="tx1">
                    <a:lumMod val="75000"/>
                    <a:lumOff val="25000"/>
                  </a:schemeClr>
                </a:solidFill>
                <a:latin typeface="Trebuchet MS" panose="020B0603020202020204" pitchFamily="34" charset="0"/>
              </a:rPr>
              <a:t>+ mostra+estudo+da+onu.shtml&gt;. Acesso em: 1º mar. 2018.</a:t>
            </a:r>
          </a:p>
        </p:txBody>
      </p:sp>
      <p:pic>
        <p:nvPicPr>
          <p:cNvPr id="9" name="Imagem 8">
            <a:extLst>
              <a:ext uri="{FF2B5EF4-FFF2-40B4-BE49-F238E27FC236}">
                <a16:creationId xmlns:a16="http://schemas.microsoft.com/office/drawing/2014/main" id="{4153BA44-EC2F-4132-B000-E71320895495}"/>
              </a:ext>
            </a:extLst>
          </p:cNvPr>
          <p:cNvPicPr>
            <a:picLocks noChangeAspect="1"/>
          </p:cNvPicPr>
          <p:nvPr/>
        </p:nvPicPr>
        <p:blipFill>
          <a:blip r:embed="rId2"/>
          <a:stretch>
            <a:fillRect/>
          </a:stretch>
        </p:blipFill>
        <p:spPr>
          <a:xfrm>
            <a:off x="424026" y="2013551"/>
            <a:ext cx="8312727" cy="3653019"/>
          </a:xfrm>
          <a:prstGeom prst="rect">
            <a:avLst/>
          </a:prstGeom>
        </p:spPr>
      </p:pic>
    </p:spTree>
    <p:extLst>
      <p:ext uri="{BB962C8B-B14F-4D97-AF65-F5344CB8AC3E}">
        <p14:creationId xmlns:p14="http://schemas.microsoft.com/office/powerpoint/2010/main" val="1483708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Texto 2">
            <a:extLst>
              <a:ext uri="{FF2B5EF4-FFF2-40B4-BE49-F238E27FC236}">
                <a16:creationId xmlns:a16="http://schemas.microsoft.com/office/drawing/2014/main" id="{D901B58F-9E4D-41ED-87D5-211CA50CB4E8}"/>
              </a:ext>
            </a:extLst>
          </p:cNvPr>
          <p:cNvSpPr>
            <a:spLocks noGrp="1"/>
          </p:cNvSpPr>
          <p:nvPr>
            <p:ph type="body" sz="quarter" idx="10"/>
          </p:nvPr>
        </p:nvSpPr>
        <p:spPr>
          <a:xfrm>
            <a:off x="367200" y="1735200"/>
            <a:ext cx="8172000" cy="4572000"/>
          </a:xfrm>
        </p:spPr>
        <p:txBody>
          <a:bodyPr/>
          <a:lstStyle/>
          <a:p>
            <a:pPr algn="just"/>
            <a:r>
              <a:rPr lang="pt-BR" dirty="0"/>
              <a:t>Entender a dinâmica das migrações internacionais.</a:t>
            </a:r>
          </a:p>
          <a:p>
            <a:pPr algn="just"/>
            <a:r>
              <a:rPr lang="pt-BR" dirty="0"/>
              <a:t>Reconhecer questões relacionadas às migrações forçadas e aos refugiados.</a:t>
            </a:r>
          </a:p>
          <a:p>
            <a:pPr algn="just"/>
            <a:r>
              <a:rPr lang="pt-BR" dirty="0" err="1"/>
              <a:t>Identiﬁcar</a:t>
            </a:r>
            <a:r>
              <a:rPr lang="pt-BR" dirty="0"/>
              <a:t> os principais polos de migrações internacionais.</a:t>
            </a:r>
          </a:p>
          <a:p>
            <a:pPr algn="just"/>
            <a:r>
              <a:rPr lang="pt-BR" dirty="0"/>
              <a:t>Compreender o conceito de xenofobia.</a:t>
            </a:r>
          </a:p>
          <a:p>
            <a:pPr algn="just"/>
            <a:r>
              <a:rPr lang="pt-BR" dirty="0"/>
              <a:t>Analisar processos migratórios que envolvem diferentes lugares, como os que ocorrem na Europa e nos Estados Unidos.</a:t>
            </a:r>
          </a:p>
        </p:txBody>
      </p:sp>
    </p:spTree>
    <p:extLst>
      <p:ext uri="{BB962C8B-B14F-4D97-AF65-F5344CB8AC3E}">
        <p14:creationId xmlns:p14="http://schemas.microsoft.com/office/powerpoint/2010/main" val="497144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2">
            <a:extLst>
              <a:ext uri="{FF2B5EF4-FFF2-40B4-BE49-F238E27FC236}">
                <a16:creationId xmlns:a16="http://schemas.microsoft.com/office/drawing/2014/main" id="{62FFF533-EAAC-442B-B604-B247766F59BB}"/>
              </a:ext>
            </a:extLst>
          </p:cNvPr>
          <p:cNvSpPr>
            <a:spLocks noGrp="1"/>
          </p:cNvSpPr>
          <p:nvPr>
            <p:ph type="body" sz="quarter" idx="10"/>
          </p:nvPr>
        </p:nvSpPr>
        <p:spPr>
          <a:xfrm>
            <a:off x="367200" y="1735200"/>
            <a:ext cx="8172000" cy="4572000"/>
          </a:xfrm>
        </p:spPr>
        <p:txBody>
          <a:bodyPr/>
          <a:lstStyle/>
          <a:p>
            <a:pPr marL="0" indent="0">
              <a:buNone/>
            </a:pPr>
            <a:r>
              <a:rPr lang="pt-BR" b="1" dirty="0"/>
              <a:t>Principais conceitos que você vai aprender:</a:t>
            </a:r>
          </a:p>
          <a:p>
            <a:r>
              <a:rPr lang="pt-BR" dirty="0"/>
              <a:t>Migração;</a:t>
            </a:r>
          </a:p>
          <a:p>
            <a:r>
              <a:rPr lang="pt-BR" dirty="0"/>
              <a:t>Emigração;</a:t>
            </a:r>
          </a:p>
          <a:p>
            <a:r>
              <a:rPr lang="pt-BR" dirty="0"/>
              <a:t>Imigração;</a:t>
            </a:r>
          </a:p>
          <a:p>
            <a:r>
              <a:rPr lang="pt-BR" dirty="0"/>
              <a:t>Refugiados;</a:t>
            </a:r>
          </a:p>
          <a:p>
            <a:r>
              <a:rPr lang="pt-BR" dirty="0"/>
              <a:t>Xenofobia.</a:t>
            </a:r>
          </a:p>
        </p:txBody>
      </p:sp>
    </p:spTree>
    <p:extLst>
      <p:ext uri="{BB962C8B-B14F-4D97-AF65-F5344CB8AC3E}">
        <p14:creationId xmlns:p14="http://schemas.microsoft.com/office/powerpoint/2010/main" val="1445186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p:txBody>
          <a:bodyPr/>
          <a:lstStyle/>
          <a:p>
            <a:r>
              <a:rPr lang="pt-BR" b="1" dirty="0">
                <a:solidFill>
                  <a:srgbClr val="EBC766"/>
                </a:solidFill>
              </a:rPr>
              <a:t>O que é migração? </a:t>
            </a:r>
            <a:endParaRPr lang="pt-BR" dirty="0"/>
          </a:p>
        </p:txBody>
      </p:sp>
      <p:sp>
        <p:nvSpPr>
          <p:cNvPr id="7" name="Retângulo 6">
            <a:extLst>
              <a:ext uri="{FF2B5EF4-FFF2-40B4-BE49-F238E27FC236}">
                <a16:creationId xmlns:a16="http://schemas.microsoft.com/office/drawing/2014/main" id="{2A369225-9220-4B88-98CA-BF46F1D77DD9}"/>
              </a:ext>
            </a:extLst>
          </p:cNvPr>
          <p:cNvSpPr/>
          <p:nvPr/>
        </p:nvSpPr>
        <p:spPr>
          <a:xfrm>
            <a:off x="782973" y="1384183"/>
            <a:ext cx="7540304" cy="1387133"/>
          </a:xfrm>
          <a:prstGeom prst="rect">
            <a:avLst/>
          </a:prstGeom>
          <a:solidFill>
            <a:srgbClr val="EBC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effectLst>
                  <a:outerShdw blurRad="38100" dist="38100" dir="2700000" algn="tl">
                    <a:srgbClr val="000000">
                      <a:alpha val="43137"/>
                    </a:srgbClr>
                  </a:outerShdw>
                </a:effectLst>
                <a:latin typeface="Trebuchet MS" panose="020B0603020202020204" pitchFamily="34" charset="0"/>
              </a:rPr>
              <a:t>Pode ser temporária ou permanente e impulsionada por razões econômicas, políticas, culturais e étnicas. Pode ser espontânea ou forçada e desencadeada por perseguição política e étnica, guerra civil, desastres ambientais, fome, entre outros fatores. </a:t>
            </a:r>
          </a:p>
        </p:txBody>
      </p:sp>
    </p:spTree>
    <p:extLst>
      <p:ext uri="{BB962C8B-B14F-4D97-AF65-F5344CB8AC3E}">
        <p14:creationId xmlns:p14="http://schemas.microsoft.com/office/powerpoint/2010/main" val="4217123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p:txBody>
          <a:bodyPr/>
          <a:lstStyle/>
          <a:p>
            <a:r>
              <a:rPr lang="pt-BR" b="1" dirty="0">
                <a:solidFill>
                  <a:srgbClr val="EBC766"/>
                </a:solidFill>
              </a:rPr>
              <a:t>O que é migração? </a:t>
            </a:r>
            <a:endParaRPr lang="pt-BR" dirty="0"/>
          </a:p>
        </p:txBody>
      </p:sp>
      <p:sp>
        <p:nvSpPr>
          <p:cNvPr id="5" name="Retângulo 4">
            <a:extLst>
              <a:ext uri="{FF2B5EF4-FFF2-40B4-BE49-F238E27FC236}">
                <a16:creationId xmlns:a16="http://schemas.microsoft.com/office/drawing/2014/main" id="{D877D3FB-F2DC-4039-96B0-DD7583535DBF}"/>
              </a:ext>
            </a:extLst>
          </p:cNvPr>
          <p:cNvSpPr/>
          <p:nvPr/>
        </p:nvSpPr>
        <p:spPr>
          <a:xfrm>
            <a:off x="782973" y="2899870"/>
            <a:ext cx="3679969" cy="662730"/>
          </a:xfrm>
          <a:prstGeom prst="rect">
            <a:avLst/>
          </a:prstGeom>
          <a:solidFill>
            <a:srgbClr val="EBC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effectLst>
                  <a:outerShdw blurRad="38100" dist="38100" dir="2700000" algn="tl">
                    <a:srgbClr val="000000">
                      <a:alpha val="43137"/>
                    </a:srgbClr>
                  </a:outerShdw>
                </a:effectLst>
                <a:latin typeface="Trebuchet MS" panose="020B0603020202020204" pitchFamily="34" charset="0"/>
              </a:rPr>
              <a:t>Imigração</a:t>
            </a:r>
          </a:p>
        </p:txBody>
      </p:sp>
      <p:sp>
        <p:nvSpPr>
          <p:cNvPr id="6" name="Retângulo 5">
            <a:extLst>
              <a:ext uri="{FF2B5EF4-FFF2-40B4-BE49-F238E27FC236}">
                <a16:creationId xmlns:a16="http://schemas.microsoft.com/office/drawing/2014/main" id="{078241DF-97E6-4FCD-B335-89DB3BD1848E}"/>
              </a:ext>
            </a:extLst>
          </p:cNvPr>
          <p:cNvSpPr/>
          <p:nvPr/>
        </p:nvSpPr>
        <p:spPr>
          <a:xfrm>
            <a:off x="4643308" y="2913852"/>
            <a:ext cx="3679969" cy="662730"/>
          </a:xfrm>
          <a:prstGeom prst="rect">
            <a:avLst/>
          </a:prstGeom>
          <a:solidFill>
            <a:srgbClr val="EBC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effectLst>
                  <a:outerShdw blurRad="38100" dist="38100" dir="2700000" algn="tl">
                    <a:srgbClr val="000000">
                      <a:alpha val="43137"/>
                    </a:srgbClr>
                  </a:outerShdw>
                </a:effectLst>
                <a:latin typeface="Trebuchet MS" panose="020B0603020202020204" pitchFamily="34" charset="0"/>
              </a:rPr>
              <a:t>Emigração</a:t>
            </a:r>
          </a:p>
        </p:txBody>
      </p:sp>
      <p:sp>
        <p:nvSpPr>
          <p:cNvPr id="7" name="Retângulo 6">
            <a:extLst>
              <a:ext uri="{FF2B5EF4-FFF2-40B4-BE49-F238E27FC236}">
                <a16:creationId xmlns:a16="http://schemas.microsoft.com/office/drawing/2014/main" id="{2A369225-9220-4B88-98CA-BF46F1D77DD9}"/>
              </a:ext>
            </a:extLst>
          </p:cNvPr>
          <p:cNvSpPr/>
          <p:nvPr/>
        </p:nvSpPr>
        <p:spPr>
          <a:xfrm>
            <a:off x="782973" y="1384183"/>
            <a:ext cx="7540304" cy="1387133"/>
          </a:xfrm>
          <a:prstGeom prst="rect">
            <a:avLst/>
          </a:prstGeom>
          <a:solidFill>
            <a:srgbClr val="EBC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effectLst>
                  <a:outerShdw blurRad="38100" dist="38100" dir="2700000" algn="tl">
                    <a:srgbClr val="000000">
                      <a:alpha val="43137"/>
                    </a:srgbClr>
                  </a:outerShdw>
                </a:effectLst>
                <a:latin typeface="Trebuchet MS" panose="020B0603020202020204" pitchFamily="34" charset="0"/>
              </a:rPr>
              <a:t>Pode ser temporária ou permanente e impulsionada por razões econômicas, políticas, culturais e étnicas. Pode ser espontânea ou forçada e desencadeada por perseguição política e étnica, guerra civil, desastres ambientais, fome, entre outros fatores. </a:t>
            </a:r>
          </a:p>
        </p:txBody>
      </p:sp>
    </p:spTree>
    <p:extLst>
      <p:ext uri="{BB962C8B-B14F-4D97-AF65-F5344CB8AC3E}">
        <p14:creationId xmlns:p14="http://schemas.microsoft.com/office/powerpoint/2010/main" val="1451589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p:txBody>
          <a:bodyPr/>
          <a:lstStyle/>
          <a:p>
            <a:r>
              <a:rPr lang="pt-BR" b="1" dirty="0">
                <a:solidFill>
                  <a:srgbClr val="EBC766"/>
                </a:solidFill>
              </a:rPr>
              <a:t>O que é migração? </a:t>
            </a:r>
            <a:endParaRPr lang="pt-BR" dirty="0"/>
          </a:p>
        </p:txBody>
      </p:sp>
      <p:sp>
        <p:nvSpPr>
          <p:cNvPr id="3" name="Retângulo 2">
            <a:extLst>
              <a:ext uri="{FF2B5EF4-FFF2-40B4-BE49-F238E27FC236}">
                <a16:creationId xmlns:a16="http://schemas.microsoft.com/office/drawing/2014/main" id="{62E6C513-FB51-4B85-996E-EFAADBA8CC1E}"/>
              </a:ext>
            </a:extLst>
          </p:cNvPr>
          <p:cNvSpPr/>
          <p:nvPr/>
        </p:nvSpPr>
        <p:spPr>
          <a:xfrm>
            <a:off x="782973" y="3632432"/>
            <a:ext cx="3679969" cy="2371521"/>
          </a:xfrm>
          <a:prstGeom prst="rect">
            <a:avLst/>
          </a:prstGeom>
          <a:solidFill>
            <a:srgbClr val="EBC766">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dirty="0">
                <a:solidFill>
                  <a:schemeClr val="tx1">
                    <a:lumMod val="75000"/>
                    <a:lumOff val="25000"/>
                  </a:schemeClr>
                </a:solidFill>
                <a:latin typeface="Trebuchet MS" panose="020B0603020202020204" pitchFamily="34" charset="0"/>
              </a:rPr>
              <a:t> Movimento de entrada de pessoas ou de grupos, em determinado país, com o intuito de permanecer definitivamente ou por período de tempo relativamente longo. </a:t>
            </a:r>
          </a:p>
        </p:txBody>
      </p:sp>
      <p:sp>
        <p:nvSpPr>
          <p:cNvPr id="5" name="Retângulo 4">
            <a:extLst>
              <a:ext uri="{FF2B5EF4-FFF2-40B4-BE49-F238E27FC236}">
                <a16:creationId xmlns:a16="http://schemas.microsoft.com/office/drawing/2014/main" id="{D877D3FB-F2DC-4039-96B0-DD7583535DBF}"/>
              </a:ext>
            </a:extLst>
          </p:cNvPr>
          <p:cNvSpPr/>
          <p:nvPr/>
        </p:nvSpPr>
        <p:spPr>
          <a:xfrm>
            <a:off x="782973" y="2899870"/>
            <a:ext cx="3679969" cy="662730"/>
          </a:xfrm>
          <a:prstGeom prst="rect">
            <a:avLst/>
          </a:prstGeom>
          <a:solidFill>
            <a:srgbClr val="EBC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effectLst>
                  <a:outerShdw blurRad="38100" dist="38100" dir="2700000" algn="tl">
                    <a:srgbClr val="000000">
                      <a:alpha val="43137"/>
                    </a:srgbClr>
                  </a:outerShdw>
                </a:effectLst>
                <a:latin typeface="Trebuchet MS" panose="020B0603020202020204" pitchFamily="34" charset="0"/>
              </a:rPr>
              <a:t>Imigração</a:t>
            </a:r>
          </a:p>
        </p:txBody>
      </p:sp>
      <p:sp>
        <p:nvSpPr>
          <p:cNvPr id="6" name="Retângulo 5">
            <a:extLst>
              <a:ext uri="{FF2B5EF4-FFF2-40B4-BE49-F238E27FC236}">
                <a16:creationId xmlns:a16="http://schemas.microsoft.com/office/drawing/2014/main" id="{078241DF-97E6-4FCD-B335-89DB3BD1848E}"/>
              </a:ext>
            </a:extLst>
          </p:cNvPr>
          <p:cNvSpPr/>
          <p:nvPr/>
        </p:nvSpPr>
        <p:spPr>
          <a:xfrm>
            <a:off x="4643308" y="2913852"/>
            <a:ext cx="3679969" cy="662730"/>
          </a:xfrm>
          <a:prstGeom prst="rect">
            <a:avLst/>
          </a:prstGeom>
          <a:solidFill>
            <a:srgbClr val="EBC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effectLst>
                  <a:outerShdw blurRad="38100" dist="38100" dir="2700000" algn="tl">
                    <a:srgbClr val="000000">
                      <a:alpha val="43137"/>
                    </a:srgbClr>
                  </a:outerShdw>
                </a:effectLst>
                <a:latin typeface="Trebuchet MS" panose="020B0603020202020204" pitchFamily="34" charset="0"/>
              </a:rPr>
              <a:t>Emigração</a:t>
            </a:r>
          </a:p>
        </p:txBody>
      </p:sp>
      <p:sp>
        <p:nvSpPr>
          <p:cNvPr id="7" name="Retângulo 6">
            <a:extLst>
              <a:ext uri="{FF2B5EF4-FFF2-40B4-BE49-F238E27FC236}">
                <a16:creationId xmlns:a16="http://schemas.microsoft.com/office/drawing/2014/main" id="{2A369225-9220-4B88-98CA-BF46F1D77DD9}"/>
              </a:ext>
            </a:extLst>
          </p:cNvPr>
          <p:cNvSpPr/>
          <p:nvPr/>
        </p:nvSpPr>
        <p:spPr>
          <a:xfrm>
            <a:off x="782973" y="1384183"/>
            <a:ext cx="7540304" cy="1387133"/>
          </a:xfrm>
          <a:prstGeom prst="rect">
            <a:avLst/>
          </a:prstGeom>
          <a:solidFill>
            <a:srgbClr val="EBC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effectLst>
                  <a:outerShdw blurRad="38100" dist="38100" dir="2700000" algn="tl">
                    <a:srgbClr val="000000">
                      <a:alpha val="43137"/>
                    </a:srgbClr>
                  </a:outerShdw>
                </a:effectLst>
                <a:latin typeface="Trebuchet MS" panose="020B0603020202020204" pitchFamily="34" charset="0"/>
              </a:rPr>
              <a:t>Pode ser temporária ou permanente e impulsionada por razões econômicas, políticas, culturais e étnicas. Pode ser espontânea ou forçada e desencadeada por perseguição política e étnica, guerra civil, desastres ambientais, fome, entre outros fatores. </a:t>
            </a:r>
          </a:p>
        </p:txBody>
      </p:sp>
    </p:spTree>
    <p:extLst>
      <p:ext uri="{BB962C8B-B14F-4D97-AF65-F5344CB8AC3E}">
        <p14:creationId xmlns:p14="http://schemas.microsoft.com/office/powerpoint/2010/main" val="1098691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p:txBody>
          <a:bodyPr/>
          <a:lstStyle/>
          <a:p>
            <a:r>
              <a:rPr lang="pt-BR" b="1" dirty="0">
                <a:solidFill>
                  <a:srgbClr val="EBC766"/>
                </a:solidFill>
              </a:rPr>
              <a:t>O que é migração? </a:t>
            </a:r>
            <a:endParaRPr lang="pt-BR" dirty="0"/>
          </a:p>
        </p:txBody>
      </p:sp>
      <p:sp>
        <p:nvSpPr>
          <p:cNvPr id="3" name="Retângulo 2">
            <a:extLst>
              <a:ext uri="{FF2B5EF4-FFF2-40B4-BE49-F238E27FC236}">
                <a16:creationId xmlns:a16="http://schemas.microsoft.com/office/drawing/2014/main" id="{62E6C513-FB51-4B85-996E-EFAADBA8CC1E}"/>
              </a:ext>
            </a:extLst>
          </p:cNvPr>
          <p:cNvSpPr/>
          <p:nvPr/>
        </p:nvSpPr>
        <p:spPr>
          <a:xfrm>
            <a:off x="782973" y="3632432"/>
            <a:ext cx="3679969" cy="2371521"/>
          </a:xfrm>
          <a:prstGeom prst="rect">
            <a:avLst/>
          </a:prstGeom>
          <a:solidFill>
            <a:srgbClr val="EBC766">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dirty="0">
                <a:solidFill>
                  <a:schemeClr val="tx1">
                    <a:lumMod val="75000"/>
                    <a:lumOff val="25000"/>
                  </a:schemeClr>
                </a:solidFill>
                <a:latin typeface="Trebuchet MS" panose="020B0603020202020204" pitchFamily="34" charset="0"/>
              </a:rPr>
              <a:t> Movimento de entrada de pessoas ou de grupos, em determinado país, com o intuito de permanecer definitivamente ou por período de tempo relativamente longo. </a:t>
            </a:r>
          </a:p>
        </p:txBody>
      </p:sp>
      <p:sp>
        <p:nvSpPr>
          <p:cNvPr id="4" name="Retângulo 3">
            <a:extLst>
              <a:ext uri="{FF2B5EF4-FFF2-40B4-BE49-F238E27FC236}">
                <a16:creationId xmlns:a16="http://schemas.microsoft.com/office/drawing/2014/main" id="{758F336D-BCCF-4D05-8E0F-1C6052E51139}"/>
              </a:ext>
            </a:extLst>
          </p:cNvPr>
          <p:cNvSpPr/>
          <p:nvPr/>
        </p:nvSpPr>
        <p:spPr>
          <a:xfrm>
            <a:off x="4643308" y="3646414"/>
            <a:ext cx="3679969" cy="2371521"/>
          </a:xfrm>
          <a:prstGeom prst="rect">
            <a:avLst/>
          </a:prstGeom>
          <a:solidFill>
            <a:srgbClr val="EBC766">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dirty="0">
                <a:solidFill>
                  <a:schemeClr val="tx1">
                    <a:lumMod val="75000"/>
                    <a:lumOff val="25000"/>
                  </a:schemeClr>
                </a:solidFill>
                <a:latin typeface="Trebuchet MS" panose="020B0603020202020204" pitchFamily="34" charset="0"/>
              </a:rPr>
              <a:t>Movimento de saída de pessoas ou grupos de determinado país, em caráter definitivo ou por longo período. </a:t>
            </a:r>
          </a:p>
        </p:txBody>
      </p:sp>
      <p:sp>
        <p:nvSpPr>
          <p:cNvPr id="5" name="Retângulo 4">
            <a:extLst>
              <a:ext uri="{FF2B5EF4-FFF2-40B4-BE49-F238E27FC236}">
                <a16:creationId xmlns:a16="http://schemas.microsoft.com/office/drawing/2014/main" id="{D877D3FB-F2DC-4039-96B0-DD7583535DBF}"/>
              </a:ext>
            </a:extLst>
          </p:cNvPr>
          <p:cNvSpPr/>
          <p:nvPr/>
        </p:nvSpPr>
        <p:spPr>
          <a:xfrm>
            <a:off x="782973" y="2899870"/>
            <a:ext cx="3679969" cy="662730"/>
          </a:xfrm>
          <a:prstGeom prst="rect">
            <a:avLst/>
          </a:prstGeom>
          <a:solidFill>
            <a:srgbClr val="EBC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effectLst>
                  <a:outerShdw blurRad="38100" dist="38100" dir="2700000" algn="tl">
                    <a:srgbClr val="000000">
                      <a:alpha val="43137"/>
                    </a:srgbClr>
                  </a:outerShdw>
                </a:effectLst>
                <a:latin typeface="Trebuchet MS" panose="020B0603020202020204" pitchFamily="34" charset="0"/>
              </a:rPr>
              <a:t>Imigração</a:t>
            </a:r>
          </a:p>
        </p:txBody>
      </p:sp>
      <p:sp>
        <p:nvSpPr>
          <p:cNvPr id="6" name="Retângulo 5">
            <a:extLst>
              <a:ext uri="{FF2B5EF4-FFF2-40B4-BE49-F238E27FC236}">
                <a16:creationId xmlns:a16="http://schemas.microsoft.com/office/drawing/2014/main" id="{078241DF-97E6-4FCD-B335-89DB3BD1848E}"/>
              </a:ext>
            </a:extLst>
          </p:cNvPr>
          <p:cNvSpPr/>
          <p:nvPr/>
        </p:nvSpPr>
        <p:spPr>
          <a:xfrm>
            <a:off x="4643308" y="2913852"/>
            <a:ext cx="3679969" cy="662730"/>
          </a:xfrm>
          <a:prstGeom prst="rect">
            <a:avLst/>
          </a:prstGeom>
          <a:solidFill>
            <a:srgbClr val="EBC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effectLst>
                  <a:outerShdw blurRad="38100" dist="38100" dir="2700000" algn="tl">
                    <a:srgbClr val="000000">
                      <a:alpha val="43137"/>
                    </a:srgbClr>
                  </a:outerShdw>
                </a:effectLst>
                <a:latin typeface="Trebuchet MS" panose="020B0603020202020204" pitchFamily="34" charset="0"/>
              </a:rPr>
              <a:t>Emigração</a:t>
            </a:r>
          </a:p>
        </p:txBody>
      </p:sp>
      <p:sp>
        <p:nvSpPr>
          <p:cNvPr id="7" name="Retângulo 6">
            <a:extLst>
              <a:ext uri="{FF2B5EF4-FFF2-40B4-BE49-F238E27FC236}">
                <a16:creationId xmlns:a16="http://schemas.microsoft.com/office/drawing/2014/main" id="{2A369225-9220-4B88-98CA-BF46F1D77DD9}"/>
              </a:ext>
            </a:extLst>
          </p:cNvPr>
          <p:cNvSpPr/>
          <p:nvPr/>
        </p:nvSpPr>
        <p:spPr>
          <a:xfrm>
            <a:off x="782973" y="1384183"/>
            <a:ext cx="7540304" cy="1387133"/>
          </a:xfrm>
          <a:prstGeom prst="rect">
            <a:avLst/>
          </a:prstGeom>
          <a:solidFill>
            <a:srgbClr val="EBC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effectLst>
                  <a:outerShdw blurRad="38100" dist="38100" dir="2700000" algn="tl">
                    <a:srgbClr val="000000">
                      <a:alpha val="43137"/>
                    </a:srgbClr>
                  </a:outerShdw>
                </a:effectLst>
                <a:latin typeface="Trebuchet MS" panose="020B0603020202020204" pitchFamily="34" charset="0"/>
              </a:rPr>
              <a:t>Pode ser temporária ou permanente e impulsionada por razões econômicas, políticas, culturais e étnicas. Pode ser espontânea ou forçada e desencadeada por perseguição política e étnica, guerra civil, desastres ambientais, fome, entre outros fatores. </a:t>
            </a:r>
          </a:p>
        </p:txBody>
      </p:sp>
    </p:spTree>
    <p:extLst>
      <p:ext uri="{BB962C8B-B14F-4D97-AF65-F5344CB8AC3E}">
        <p14:creationId xmlns:p14="http://schemas.microsoft.com/office/powerpoint/2010/main" val="1540698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p:txBody>
          <a:bodyPr/>
          <a:lstStyle/>
          <a:p>
            <a:r>
              <a:rPr lang="pt-BR" b="1" dirty="0">
                <a:solidFill>
                  <a:srgbClr val="EBC766"/>
                </a:solidFill>
              </a:rPr>
              <a:t>Migração mundial </a:t>
            </a:r>
            <a:endParaRPr lang="pt-BR" dirty="0"/>
          </a:p>
        </p:txBody>
      </p:sp>
      <p:pic>
        <p:nvPicPr>
          <p:cNvPr id="3" name="Imagem 2">
            <a:extLst>
              <a:ext uri="{FF2B5EF4-FFF2-40B4-BE49-F238E27FC236}">
                <a16:creationId xmlns:a16="http://schemas.microsoft.com/office/drawing/2014/main" id="{5DC94B49-92E6-4B45-95CD-0E649418D76F}"/>
              </a:ext>
            </a:extLst>
          </p:cNvPr>
          <p:cNvPicPr>
            <a:picLocks noChangeAspect="1"/>
          </p:cNvPicPr>
          <p:nvPr/>
        </p:nvPicPr>
        <p:blipFill>
          <a:blip r:embed="rId2"/>
          <a:stretch>
            <a:fillRect/>
          </a:stretch>
        </p:blipFill>
        <p:spPr>
          <a:xfrm>
            <a:off x="793488" y="1246469"/>
            <a:ext cx="7557025" cy="4985848"/>
          </a:xfrm>
          <a:prstGeom prst="rect">
            <a:avLst/>
          </a:prstGeom>
        </p:spPr>
      </p:pic>
      <p:sp>
        <p:nvSpPr>
          <p:cNvPr id="4" name="Retângulo 3">
            <a:extLst>
              <a:ext uri="{FF2B5EF4-FFF2-40B4-BE49-F238E27FC236}">
                <a16:creationId xmlns:a16="http://schemas.microsoft.com/office/drawing/2014/main" id="{FCCC9A01-BA36-4FE8-86B1-6BC9BCF0477B}"/>
              </a:ext>
            </a:extLst>
          </p:cNvPr>
          <p:cNvSpPr/>
          <p:nvPr/>
        </p:nvSpPr>
        <p:spPr>
          <a:xfrm rot="16200000">
            <a:off x="6820514" y="4812335"/>
            <a:ext cx="3601483" cy="184666"/>
          </a:xfrm>
          <a:prstGeom prst="rect">
            <a:avLst/>
          </a:prstGeom>
        </p:spPr>
        <p:txBody>
          <a:bodyPr wrap="square">
            <a:spAutoFit/>
          </a:bodyPr>
          <a:lstStyle/>
          <a:p>
            <a:pPr algn="r"/>
            <a:r>
              <a:rPr lang="pt-BR" sz="600" dirty="0">
                <a:solidFill>
                  <a:schemeClr val="tx1">
                    <a:lumMod val="75000"/>
                    <a:lumOff val="25000"/>
                  </a:schemeClr>
                </a:solidFill>
                <a:latin typeface="Trebuchet MS" panose="020B0603020202020204" pitchFamily="34" charset="0"/>
              </a:rPr>
              <a:t>CALDINI, Vera; ÍSOLA, Leda. Atlas geográfico Saraiva. São Paulo: Saraiva, 2013. p. 183.</a:t>
            </a:r>
          </a:p>
        </p:txBody>
      </p:sp>
    </p:spTree>
    <p:extLst>
      <p:ext uri="{BB962C8B-B14F-4D97-AF65-F5344CB8AC3E}">
        <p14:creationId xmlns:p14="http://schemas.microsoft.com/office/powerpoint/2010/main" val="2250416629"/>
      </p:ext>
    </p:extLst>
  </p:cSld>
  <p:clrMapOvr>
    <a:masterClrMapping/>
  </p:clrMapOvr>
</p:sld>
</file>

<file path=ppt/theme/theme1.xml><?xml version="1.0" encoding="utf-8"?>
<a:theme xmlns:a="http://schemas.openxmlformats.org/drawingml/2006/main" name="Modelos de slides">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379</TotalTime>
  <Words>971</Words>
  <Application>Microsoft Office PowerPoint</Application>
  <PresentationFormat>Apresentação na tela (4:3)</PresentationFormat>
  <Paragraphs>79</Paragraphs>
  <Slides>20</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20</vt:i4>
      </vt:variant>
    </vt:vector>
  </HeadingPairs>
  <TitlesOfParts>
    <vt:vector size="25" baseType="lpstr">
      <vt:lpstr>Arial</vt:lpstr>
      <vt:lpstr>Arial Narrow</vt:lpstr>
      <vt:lpstr>Calibri</vt:lpstr>
      <vt:lpstr>Trebuchet MS</vt:lpstr>
      <vt:lpstr>Modelos de slides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Ético</dc:creator>
  <cp:lastModifiedBy>Yago Marinzeck</cp:lastModifiedBy>
  <cp:revision>61</cp:revision>
  <dcterms:created xsi:type="dcterms:W3CDTF">2017-10-06T20:41:42Z</dcterms:created>
  <dcterms:modified xsi:type="dcterms:W3CDTF">2019-03-08T19:29:06Z</dcterms:modified>
</cp:coreProperties>
</file>